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  <p:sldMasterId id="2147483732" r:id="rId2"/>
  </p:sldMasterIdLst>
  <p:notesMasterIdLst>
    <p:notesMasterId r:id="rId17"/>
  </p:notesMasterIdLst>
  <p:sldIdLst>
    <p:sldId id="256" r:id="rId3"/>
    <p:sldId id="265" r:id="rId4"/>
    <p:sldId id="284" r:id="rId5"/>
    <p:sldId id="264" r:id="rId6"/>
    <p:sldId id="285" r:id="rId7"/>
    <p:sldId id="261" r:id="rId8"/>
    <p:sldId id="263" r:id="rId9"/>
    <p:sldId id="268" r:id="rId10"/>
    <p:sldId id="282" r:id="rId11"/>
    <p:sldId id="283" r:id="rId12"/>
    <p:sldId id="269" r:id="rId13"/>
    <p:sldId id="280" r:id="rId14"/>
    <p:sldId id="286" r:id="rId15"/>
    <p:sldId id="287" r:id="rId16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76"/>
    <a:srgbClr val="EEA420"/>
    <a:srgbClr val="8EC02F"/>
    <a:srgbClr val="5978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32" d="100"/>
          <a:sy n="32" d="100"/>
        </p:scale>
        <p:origin x="144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7B41D-85EA-DC45-B205-DD8E853F6107}" type="datetimeFigureOut">
              <a:rPr lang="de-DE" smtClean="0"/>
              <a:t>19.11.2021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C8AD5-D733-4B46-AC24-293993707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001D75-7D5D-9E4D-9075-1C9E042967BD}" type="slidenum">
              <a:rPr lang="de-DE"/>
              <a:pPr>
                <a:defRPr/>
              </a:pPr>
              <a:t>1</a:t>
            </a:fld>
            <a:endParaRPr lang="de-DE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DBA8ED-8E4D-D94A-BAA8-B9D0245928E0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072117-9ACF-0C42-B292-89FBF7B34B86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2A7655-FAE8-3847-BFD8-86307216EAF2}" type="slidenum">
              <a:rPr lang="de-DE"/>
              <a:pPr>
                <a:defRPr/>
              </a:pPr>
              <a:t>12</a:t>
            </a:fld>
            <a:endParaRPr lang="de-DE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B0860C-EF85-E244-ADFC-13B39D4648A1}" type="slidenum">
              <a:rPr lang="de-DE"/>
              <a:pPr>
                <a:defRPr/>
              </a:pPr>
              <a:t>13</a:t>
            </a:fld>
            <a:endParaRPr lang="de-DE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9912A4-8F37-564A-A31F-C13EF9A1EDCB}" type="slidenum">
              <a:rPr lang="de-DE"/>
              <a:pPr>
                <a:defRPr/>
              </a:pPr>
              <a:t>2</a:t>
            </a:fld>
            <a:endParaRPr lang="de-DE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A26981-08DF-E046-872A-BC76C8B0939E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AF2CD1-A14F-C94E-B83A-ED84B4D40584}" type="slidenum">
              <a:rPr lang="de-DE"/>
              <a:pPr>
                <a:defRPr/>
              </a:pPr>
              <a:t>4</a:t>
            </a:fld>
            <a:endParaRPr lang="de-DE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53ECEF-CD83-D244-81F7-B2910569815F}" type="slidenum">
              <a:rPr lang="de-DE"/>
              <a:pPr>
                <a:defRPr/>
              </a:pPr>
              <a:t>5</a:t>
            </a:fld>
            <a:endParaRPr lang="de-DE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88A965-C232-DE4E-9FF8-4B245B26DF7A}" type="slidenum">
              <a:rPr lang="de-DE"/>
              <a:pPr>
                <a:defRPr/>
              </a:pPr>
              <a:t>6</a:t>
            </a:fld>
            <a:endParaRPr lang="de-DE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194B40-74A3-F84E-B416-8F881DA16D35}" type="slidenum">
              <a:rPr lang="de-DE"/>
              <a:pPr>
                <a:defRPr/>
              </a:pPr>
              <a:t>7</a:t>
            </a:fld>
            <a:endParaRPr lang="de-DE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19D962-7BE0-5446-8475-A48D1C777494}" type="slidenum">
              <a:rPr lang="de-DE"/>
              <a:pPr>
                <a:defRPr/>
              </a:pPr>
              <a:t>8</a:t>
            </a:fld>
            <a:endParaRPr lang="de-DE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5AEB73-6D77-AE4B-8A2E-C6E7323E4E50}" type="slidenum">
              <a:rPr lang="de-DE"/>
              <a:pPr>
                <a:defRPr/>
              </a:pPr>
              <a:t>9</a:t>
            </a:fld>
            <a:endParaRPr lang="de-DE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85629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A1EB-F0B1-2645-961B-8F26FBF89E4D}" type="datetime1">
              <a:rPr lang="de-DE" smtClean="0"/>
              <a:t>19.11.2021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AE316-4119-F047-8553-04171AF41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663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A8939-4EF0-D340-B027-8CC917F4C285}" type="datetime1">
              <a:rPr lang="de-DE" smtClean="0"/>
              <a:t>19.11.2021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9E60F-0E87-5347-AAE8-D8E9EA61F7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94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9C09C-7774-C74E-9504-78B43E4BE21C}" type="datetime1">
              <a:rPr lang="de-DE" smtClean="0"/>
              <a:t>19.11.2021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9A972-9D52-4B41-820A-E4A722C1CB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382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82656-5559-C84D-A229-93EFA736805A}" type="datetime1">
              <a:rPr lang="de-DE" smtClean="0"/>
              <a:t>19.11.2021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5DFD6-222B-5543-80EF-5E3C97E4AD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45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99839-B543-C245-815E-EA50CC032920}" type="datetime1">
              <a:rPr lang="de-DE" smtClean="0"/>
              <a:t>19.11.2021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C3D5C-0CD0-A644-A871-C8A853FA56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39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84859-BAFA-E144-BB6F-A0FD5A42D33C}" type="datetime1">
              <a:rPr lang="de-DE" smtClean="0"/>
              <a:t>19.11.2021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E3D1-3452-4640-B373-07F4986D5E3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26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8877A-C7B8-AF4F-8A91-1BCAD7F2F0FB}" type="datetime1">
              <a:rPr lang="de-DE" smtClean="0"/>
              <a:t>19.11.2021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1E459-EC45-DB4A-B30B-4FB5C973FE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374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B1685-3FE7-7B49-A73E-F12B6059717A}" type="datetime1">
              <a:rPr lang="de-DE" smtClean="0"/>
              <a:t>19.11.2021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0BCE-8511-014D-AEC8-4611B5FB5C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16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FA570-F843-EF4B-874F-D1B77B403224}" type="datetime1">
              <a:rPr lang="de-DE" smtClean="0"/>
              <a:t>19.11.2021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F98B-199C-6F43-AA19-E010A64C08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33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265FE-005D-EF4B-A076-697E605BCF6A}" type="datetime1">
              <a:rPr lang="de-DE" smtClean="0"/>
              <a:t>19.11.2021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00FD5-A86C-1145-B08E-BB99BCF8E2D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93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4E58C-6336-AE40-A300-ED3A8666FB9C}" type="datetime1">
              <a:rPr lang="de-DE" smtClean="0"/>
              <a:t>19.11.2021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6A2D9-33C5-3C4C-A85D-0853D9F6F2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3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F2550-198A-8D4E-A230-220F9C70FBDD}" type="datetime1">
              <a:rPr lang="de-DE" smtClean="0"/>
              <a:t>19.11.2021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342AD-321B-BB48-AB87-3E4CD3A32F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63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75469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22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ACEFC520-3927-A04C-8DE2-DA175D939FAC}" type="datetime1">
              <a:rPr lang="de-DE" smtClean="0"/>
              <a:t>19.11.2021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Myriad Pro"/>
                <a:ea typeface="+mn-ea"/>
                <a:cs typeface="Myriad Pro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42150" y="6356350"/>
            <a:ext cx="16446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 baseline="0">
          <a:solidFill>
            <a:schemeClr val="tx1"/>
          </a:solidFill>
          <a:latin typeface="+mj-lt"/>
          <a:ea typeface="MS PGothic" pitchFamily="34" charset="-128"/>
          <a:cs typeface="Myriad Pro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Myriad Pro"/>
          <a:ea typeface="MS PGothic" pitchFamily="34" charset="-128"/>
          <a:cs typeface="Myriad Pro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/>
          <a:ea typeface="MS PGothic" pitchFamily="34" charset="-128"/>
          <a:cs typeface="Myriad Pro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/>
          <a:ea typeface="MS PGothic" pitchFamily="34" charset="-128"/>
          <a:cs typeface="Myriad Pro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/>
          <a:ea typeface="MS PGothic" pitchFamily="34" charset="-128"/>
          <a:cs typeface="Myriad Pro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/>
          <a:ea typeface="MS PGothic" pitchFamily="34" charset="-128"/>
          <a:cs typeface="Myria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/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-29743"/>
            <a:ext cx="9144000" cy="1228623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31ED7E-C2A3-2846-BD2B-7BB83B1C5C2A}" type="datetime1">
              <a:rPr lang="de-DE" smtClean="0"/>
              <a:t>19.11.2021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B66D42-F963-494E-AC57-2763859A41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7" name="Bild 10">
            <a:extLst>
              <a:ext uri="{FF2B5EF4-FFF2-40B4-BE49-F238E27FC236}">
                <a16:creationId xmlns:a16="http://schemas.microsoft.com/office/drawing/2014/main" id="{8A4F458A-BA8F-134D-9986-C4B18EA28E8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5667375"/>
            <a:ext cx="10795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rdi.de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endParaRPr lang="de-DE">
              <a:latin typeface="Myriad Pro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5DD606-8B42-664E-8359-C98F7C557FC8}" type="slidenum">
              <a:rPr lang="de-DE" sz="1000">
                <a:latin typeface="Calibri" charset="0"/>
              </a:rPr>
              <a:pPr/>
              <a:t>9</a:t>
            </a:fld>
            <a:endParaRPr lang="de-DE" sz="1000">
              <a:latin typeface="Calibri" charset="0"/>
            </a:endParaRPr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03300" y="1439267"/>
            <a:ext cx="7248525" cy="71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/>
                <a:ea typeface="+mj-ea"/>
                <a:cs typeface="ＭＳ Ｐゴシック" charset="0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800"/>
              </a:lnSpc>
              <a:defRPr/>
            </a:pPr>
            <a:r>
              <a:rPr lang="de-DE" dirty="0"/>
              <a:t>Arbeits-, Umwelt-  und Gesundheitsschutz, Arbeitsplatzgestaltung</a:t>
            </a:r>
            <a:endParaRPr lang="de-DE" dirty="0">
              <a:cs typeface="+mj-cs"/>
            </a:endParaRPr>
          </a:p>
        </p:txBody>
      </p:sp>
      <p:sp>
        <p:nvSpPr>
          <p:cNvPr id="62476" name="AutoShape 12"/>
          <p:cNvSpPr>
            <a:spLocks noChangeArrowheads="1"/>
          </p:cNvSpPr>
          <p:nvPr/>
        </p:nvSpPr>
        <p:spPr bwMode="auto">
          <a:xfrm>
            <a:off x="1003300" y="2774950"/>
            <a:ext cx="7493000" cy="2713038"/>
          </a:xfrm>
          <a:prstGeom prst="foldedCorner">
            <a:avLst>
              <a:gd name="adj" fmla="val 0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endParaRPr lang="de-DE" dirty="0">
              <a:latin typeface="Calibri"/>
              <a:cs typeface="+mn-cs"/>
            </a:endParaRP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1003300" y="2174875"/>
            <a:ext cx="749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de-DE" sz="1500" dirty="0">
                <a:latin typeface="Calibri"/>
                <a:cs typeface="+mn-cs"/>
              </a:rPr>
              <a:t>Schutz und Prävention im Interesse der Beschäftigten. Ziel ist es, den gesetzlichen Arbeitsschutz im Betrieb effektiv umzusetzen.</a:t>
            </a:r>
            <a:endParaRPr lang="de-DE" dirty="0">
              <a:latin typeface="Times" charset="0"/>
              <a:cs typeface="+mn-cs"/>
            </a:endParaRP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1104900" y="2889250"/>
            <a:ext cx="66167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93675" indent="-193675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620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52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  <a:buFont typeface="Times" charset="0"/>
              <a:buNone/>
              <a:defRPr/>
            </a:pPr>
            <a:r>
              <a:rPr lang="de-DE" sz="2000" b="1" dirty="0">
                <a:solidFill>
                  <a:srgbClr val="FF0000"/>
                </a:solidFill>
                <a:latin typeface="Calibri"/>
                <a:cs typeface="+mn-cs"/>
              </a:rPr>
              <a:t>Dazu gehören unter anderem:</a:t>
            </a:r>
            <a:endParaRPr lang="de-DE" sz="2000" b="1" dirty="0">
              <a:solidFill>
                <a:srgbClr val="000080"/>
              </a:solidFill>
              <a:latin typeface="Calibri"/>
              <a:cs typeface="+mn-cs"/>
            </a:endParaRP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Arbeitsunfälle und Berufskrankheiten verhüten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Gesundheitsgefahren verhüten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Allgemeine Aufgaben im Umwelt- und Arbeitsschutz 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Arbeit humanisieren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Arbeitsabläufe und Arbeitsumgebung gestalten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1130300" y="5153025"/>
            <a:ext cx="66167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620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52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  <a:buFont typeface="Times" charset="0"/>
              <a:buNone/>
              <a:defRPr/>
            </a:pPr>
            <a:r>
              <a:rPr lang="de-DE" sz="1400" i="1" dirty="0">
                <a:latin typeface="Calibri"/>
                <a:cs typeface="+mn-cs"/>
              </a:rPr>
              <a:t>§§ 89 bis 91 Betriebsverfassungsgesetz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0B9F98-CDF2-EC43-8205-68C8C3ABF5BF}" type="slidenum">
              <a:rPr lang="de-DE" sz="1000">
                <a:latin typeface="Calibri" charset="0"/>
              </a:rPr>
              <a:pPr/>
              <a:t>10</a:t>
            </a:fld>
            <a:endParaRPr lang="de-DE" sz="1000">
              <a:latin typeface="Calibri" charset="0"/>
            </a:endParaRP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03300" y="1503363"/>
            <a:ext cx="724852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/>
                <a:ea typeface="+mj-ea"/>
                <a:cs typeface="ＭＳ Ｐゴシック" charset="0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dirty="0"/>
              <a:t>Personelle Angelegenheiten und Berufsbildung</a:t>
            </a:r>
            <a:endParaRPr lang="de-DE" dirty="0">
              <a:cs typeface="+mj-cs"/>
            </a:endParaRPr>
          </a:p>
        </p:txBody>
      </p:sp>
      <p:sp>
        <p:nvSpPr>
          <p:cNvPr id="47122" name="AutoShape 18"/>
          <p:cNvSpPr>
            <a:spLocks noChangeArrowheads="1"/>
          </p:cNvSpPr>
          <p:nvPr/>
        </p:nvSpPr>
        <p:spPr bwMode="auto">
          <a:xfrm>
            <a:off x="1003300" y="2832100"/>
            <a:ext cx="7493000" cy="2655888"/>
          </a:xfrm>
          <a:prstGeom prst="foldedCorner">
            <a:avLst>
              <a:gd name="adj" fmla="val 0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endParaRPr lang="de-DE" dirty="0">
              <a:latin typeface="Calibri"/>
              <a:cs typeface="+mn-cs"/>
            </a:endParaRP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1003300" y="2046287"/>
            <a:ext cx="749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de-DE" sz="1500" dirty="0">
                <a:latin typeface="Calibri"/>
                <a:cs typeface="+mn-cs"/>
              </a:rPr>
              <a:t>Der Betriebsrat hat Informations-, Mitwirkungs- und Mitbestimmungsrechte bei Maßnahmen der betrieblichen Personalpolitik.</a:t>
            </a:r>
            <a:endParaRPr lang="de-DE" dirty="0">
              <a:latin typeface="Times" charset="0"/>
              <a:cs typeface="+mn-cs"/>
            </a:endParaRP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1130300" y="2921000"/>
            <a:ext cx="2354263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93675" indent="-193675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620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52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Times" charset="0"/>
              <a:buNone/>
              <a:defRPr/>
            </a:pPr>
            <a:r>
              <a:rPr lang="de-DE" sz="2200" b="1" dirty="0">
                <a:solidFill>
                  <a:srgbClr val="FF0000"/>
                </a:solidFill>
                <a:latin typeface="Calibri"/>
                <a:cs typeface="+mn-cs"/>
              </a:rPr>
              <a:t>Dazu gehören:</a:t>
            </a:r>
            <a:r>
              <a:rPr lang="de-DE" sz="2200" b="1" dirty="0">
                <a:solidFill>
                  <a:srgbClr val="000080"/>
                </a:solidFill>
                <a:latin typeface="Calibri"/>
                <a:cs typeface="+mn-cs"/>
              </a:rPr>
              <a:t/>
            </a:r>
            <a:br>
              <a:rPr lang="de-DE" sz="2200" b="1" dirty="0">
                <a:solidFill>
                  <a:srgbClr val="000080"/>
                </a:solidFill>
                <a:latin typeface="Calibri"/>
                <a:cs typeface="+mn-cs"/>
              </a:rPr>
            </a:br>
            <a:endParaRPr lang="de-DE" sz="1600" b="1" dirty="0">
              <a:solidFill>
                <a:srgbClr val="000080"/>
              </a:solidFill>
              <a:latin typeface="Calibri"/>
              <a:cs typeface="+mn-cs"/>
            </a:endParaRP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Einstellungen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Versetzungen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Beurteilungen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Kündigungen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4127500" y="3251200"/>
            <a:ext cx="3136900" cy="14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93675" indent="-193675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620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52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Times" charset="0"/>
              <a:buNone/>
              <a:defRPr/>
            </a:pPr>
            <a:endParaRPr lang="de-DE" sz="1600" b="1" dirty="0">
              <a:solidFill>
                <a:srgbClr val="000080"/>
              </a:solidFill>
              <a:latin typeface="Calibri"/>
              <a:cs typeface="+mn-cs"/>
            </a:endParaRP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Personalplanung	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Berufsbildung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Berufliche Weiterbildung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Beschäftigungssicherung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1130300" y="5059363"/>
            <a:ext cx="66167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620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52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  <a:buFontTx/>
              <a:buNone/>
              <a:defRPr/>
            </a:pPr>
            <a:r>
              <a:rPr lang="de-DE" sz="1400" i="1" kern="200" spc="-300" dirty="0">
                <a:latin typeface="Calibri"/>
                <a:cs typeface="+mn-cs"/>
              </a:rPr>
              <a:t>§§</a:t>
            </a:r>
            <a:r>
              <a:rPr lang="de-DE" sz="1400" i="1" dirty="0">
                <a:latin typeface="Calibri"/>
                <a:cs typeface="+mn-cs"/>
              </a:rPr>
              <a:t> 92 bis 98 Betriebsverfassungsgesetz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3011865-C72D-4349-9A95-E181CFC3959F}" type="slidenum">
              <a:rPr lang="de-DE" sz="1000">
                <a:latin typeface="Calibri" charset="0"/>
              </a:rPr>
              <a:pPr/>
              <a:t>11</a:t>
            </a:fld>
            <a:endParaRPr lang="de-DE" sz="1000">
              <a:latin typeface="Calibri" charset="0"/>
            </a:endParaRPr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>
            <a:off x="1011238" y="3035300"/>
            <a:ext cx="7493000" cy="2452688"/>
          </a:xfrm>
          <a:prstGeom prst="foldedCorner">
            <a:avLst>
              <a:gd name="adj" fmla="val 0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endParaRPr lang="de-DE" dirty="0">
              <a:latin typeface="Calibri"/>
              <a:cs typeface="+mn-cs"/>
            </a:endParaRP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1003300" y="1981200"/>
            <a:ext cx="7493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de-DE" sz="1800" dirty="0">
                <a:latin typeface="Calibri"/>
                <a:cs typeface="+mn-cs"/>
              </a:rPr>
              <a:t>Über die wirtschaftliche Lage und Entwicklung des Unternehmens und über wichtige Planungen und deren Auswirkungen auf die Beschäftigten muss der Betriebsrat informiert werden.</a:t>
            </a:r>
            <a:endParaRPr lang="de-DE" dirty="0">
              <a:latin typeface="Times" charset="0"/>
              <a:cs typeface="+mn-cs"/>
            </a:endParaRP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1104900" y="3160713"/>
            <a:ext cx="7391400" cy="223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92088" indent="-192088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620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52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  <a:buFont typeface="Times" charset="0"/>
              <a:buNone/>
              <a:defRPr/>
            </a:pPr>
            <a:r>
              <a:rPr lang="de-DE" sz="2200" b="1" dirty="0">
                <a:solidFill>
                  <a:srgbClr val="FF0000"/>
                </a:solidFill>
                <a:latin typeface="Calibri"/>
                <a:cs typeface="+mn-cs"/>
              </a:rPr>
              <a:t>Dazu gehören :</a:t>
            </a:r>
            <a:endParaRPr lang="de-DE" sz="1600" b="1" dirty="0">
              <a:latin typeface="Calibri"/>
              <a:cs typeface="+mn-cs"/>
            </a:endParaRP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Interessenausgleich und Sozialplan bei Betriebsänderung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Wirtschaftsausschuss in Unternehmen mit in der Regel mehr als </a:t>
            </a:r>
            <a:br>
              <a:rPr lang="de-DE" sz="1600" b="1" dirty="0">
                <a:latin typeface="Calibri"/>
                <a:cs typeface="+mn-cs"/>
              </a:rPr>
            </a:br>
            <a:r>
              <a:rPr lang="de-DE" sz="1600" b="1" dirty="0">
                <a:latin typeface="Calibri"/>
                <a:cs typeface="+mn-cs"/>
              </a:rPr>
              <a:t>100 Beschäftigten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Initiativen zur Beschäftigungssicherung nach § 92a BetrVG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endParaRPr lang="de-DE" sz="1400" i="1" dirty="0">
              <a:latin typeface="Calibri"/>
              <a:cs typeface="+mn-cs"/>
            </a:endParaRP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None/>
              <a:defRPr/>
            </a:pPr>
            <a:r>
              <a:rPr lang="de-DE" sz="1400" i="1" dirty="0">
                <a:latin typeface="Calibri"/>
                <a:cs typeface="+mn-cs"/>
              </a:rPr>
              <a:t>§ 80 Absatz 2 und </a:t>
            </a:r>
            <a:r>
              <a:rPr lang="de-DE" sz="1400" i="1" spc="-300" dirty="0">
                <a:latin typeface="Calibri"/>
                <a:cs typeface="+mn-cs"/>
              </a:rPr>
              <a:t>§§</a:t>
            </a:r>
            <a:r>
              <a:rPr lang="de-DE" sz="1400" i="1" dirty="0">
                <a:latin typeface="Calibri"/>
                <a:cs typeface="+mn-cs"/>
              </a:rPr>
              <a:t> 111 bis 113 Betriebsverfassungsgesetz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AC3FCF-1834-EF4B-BCAF-BA1E7439EA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9690" y="1420813"/>
            <a:ext cx="7493000" cy="330200"/>
          </a:xfrm>
        </p:spPr>
        <p:txBody>
          <a:bodyPr/>
          <a:lstStyle/>
          <a:p>
            <a:pPr algn="l" eaLnBrk="1" hangingPunct="1">
              <a:defRPr/>
            </a:pPr>
            <a:r>
              <a:rPr lang="de-DE" sz="2600" dirty="0">
                <a:solidFill>
                  <a:srgbClr val="FF0000"/>
                </a:solidFill>
                <a:cs typeface="+mj-cs"/>
              </a:rPr>
              <a:t>Wirtschaftliche Angelegenheiten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154A61-5AB5-C947-9F45-A2797EBB8622}" type="slidenum">
              <a:rPr lang="de-DE" sz="1000">
                <a:latin typeface="Calibri" charset="0"/>
              </a:rPr>
              <a:pPr/>
              <a:t>12</a:t>
            </a:fld>
            <a:endParaRPr lang="de-DE" sz="1000">
              <a:latin typeface="Calibri" charset="0"/>
            </a:endParaRP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1003300" y="1979613"/>
            <a:ext cx="7493000" cy="350837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buFont typeface="Times" charset="0"/>
              <a:buNone/>
              <a:defRPr/>
            </a:pPr>
            <a:endParaRPr lang="de-DE" dirty="0">
              <a:solidFill>
                <a:srgbClr val="FFFFC0"/>
              </a:solidFill>
              <a:latin typeface="Calibri"/>
              <a:cs typeface="+mn-cs"/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117600" y="2147888"/>
            <a:ext cx="73787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93675" indent="-193675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71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Aft>
                <a:spcPts val="1200"/>
              </a:spcAft>
              <a:buFontTx/>
              <a:buNone/>
              <a:defRPr/>
            </a:pPr>
            <a:r>
              <a:rPr lang="de-DE" sz="1500" b="1" dirty="0">
                <a:solidFill>
                  <a:srgbClr val="FF0000"/>
                </a:solidFill>
                <a:latin typeface="Calibri"/>
                <a:cs typeface="+mn-cs"/>
              </a:rPr>
              <a:t>ver.di unterstützt die neu gewählten Betriebsratsmitglieder.</a:t>
            </a:r>
            <a:endParaRPr lang="de-DE" sz="1500" dirty="0">
              <a:solidFill>
                <a:srgbClr val="FF0000"/>
              </a:solidFill>
              <a:latin typeface="Calibri"/>
              <a:cs typeface="+mn-cs"/>
            </a:endParaRPr>
          </a:p>
          <a:p>
            <a:pPr>
              <a:spcAft>
                <a:spcPts val="1200"/>
              </a:spcAft>
              <a:buFontTx/>
              <a:buNone/>
              <a:defRPr/>
            </a:pPr>
            <a:r>
              <a:rPr lang="de-DE" sz="1500" b="1" dirty="0">
                <a:solidFill>
                  <a:srgbClr val="FF0000"/>
                </a:solidFill>
                <a:latin typeface="Calibri"/>
              </a:rPr>
              <a:t>ver.di</a:t>
            </a:r>
            <a:r>
              <a:rPr lang="de-DE" sz="1500" b="1" dirty="0">
                <a:solidFill>
                  <a:srgbClr val="FF0000"/>
                </a:solidFill>
                <a:latin typeface="Calibri"/>
                <a:cs typeface="+mn-cs"/>
              </a:rPr>
              <a:t> berät vor Ort, wenn der Betriebsrat zum Beispiel</a:t>
            </a:r>
            <a:endParaRPr lang="de-DE" sz="1500" b="1" dirty="0">
              <a:solidFill>
                <a:srgbClr val="000080"/>
              </a:solidFill>
              <a:latin typeface="Calibri"/>
              <a:cs typeface="+mn-cs"/>
            </a:endParaRPr>
          </a:p>
          <a:p>
            <a:pPr>
              <a:spcAft>
                <a:spcPts val="600"/>
              </a:spcAft>
              <a:buClr>
                <a:srgbClr val="FF0000"/>
              </a:buClr>
              <a:buSzPct val="135000"/>
              <a:buFont typeface="Wingdings" charset="0"/>
              <a:buChar char="§"/>
              <a:defRPr/>
            </a:pPr>
            <a:r>
              <a:rPr lang="de-DE" sz="1500" b="1" dirty="0">
                <a:latin typeface="Calibri"/>
                <a:cs typeface="+mn-cs"/>
              </a:rPr>
              <a:t>Probleme mit dem Arbeitgeber hat, </a:t>
            </a:r>
          </a:p>
          <a:p>
            <a:pPr>
              <a:spcAft>
                <a:spcPts val="600"/>
              </a:spcAft>
              <a:buClr>
                <a:srgbClr val="FF0000"/>
              </a:buClr>
              <a:buSzPct val="135000"/>
              <a:buFont typeface="Wingdings" charset="0"/>
              <a:buChar char="§"/>
              <a:defRPr/>
            </a:pPr>
            <a:r>
              <a:rPr lang="de-DE" sz="1500" b="1" dirty="0">
                <a:latin typeface="Calibri"/>
                <a:cs typeface="+mn-cs"/>
              </a:rPr>
              <a:t>eine Betriebsvereinbarung aushandelt,</a:t>
            </a:r>
          </a:p>
          <a:p>
            <a:pPr>
              <a:spcAft>
                <a:spcPts val="1200"/>
              </a:spcAft>
              <a:buClr>
                <a:srgbClr val="FF0000"/>
              </a:buClr>
              <a:buSzPct val="135000"/>
              <a:buFont typeface="Wingdings" charset="0"/>
              <a:buChar char="§"/>
              <a:defRPr/>
            </a:pPr>
            <a:r>
              <a:rPr lang="de-DE" sz="1500" b="1" dirty="0">
                <a:latin typeface="Calibri"/>
                <a:cs typeface="+mn-cs"/>
              </a:rPr>
              <a:t>tarifvertraglich geregelte Rechtsansprüche der Arbeitnehmer*innen durchsetzen will.</a:t>
            </a:r>
            <a:endParaRPr lang="de-DE" sz="1600" b="1" dirty="0">
              <a:latin typeface="Calibri"/>
              <a:cs typeface="+mn-cs"/>
            </a:endParaRP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03300" y="1529556"/>
            <a:ext cx="724852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/>
                <a:ea typeface="+mj-ea"/>
                <a:cs typeface="ＭＳ Ｐゴシック" charset="0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dirty="0">
                <a:cs typeface="+mj-cs"/>
              </a:rPr>
              <a:t>ver.di unterstützt den Betriebsrat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1117600" y="3967163"/>
            <a:ext cx="71485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71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Aft>
                <a:spcPts val="1200"/>
              </a:spcAft>
              <a:buFontTx/>
              <a:buNone/>
              <a:defRPr/>
            </a:pPr>
            <a:r>
              <a:rPr lang="de-DE" sz="1500" b="1" dirty="0">
                <a:latin typeface="Calibri"/>
                <a:cs typeface="+mn-cs"/>
              </a:rPr>
              <a:t>ver.di bietet ihren Mitgliedern – und vor allem den Betriebsratsmitgliedern – ein vielfältiges Qualifizierungsprogramm und viele nützliche Informationen (z. B. im Internet: </a:t>
            </a:r>
            <a:r>
              <a:rPr lang="de-DE" sz="1500" b="1" dirty="0" err="1">
                <a:latin typeface="Calibri"/>
                <a:cs typeface="+mn-cs"/>
                <a:hlinkClick r:id="rId3"/>
              </a:rPr>
              <a:t>www.verdi.de</a:t>
            </a:r>
            <a:r>
              <a:rPr lang="de-DE" sz="1500" b="1" dirty="0">
                <a:latin typeface="Calibri"/>
                <a:cs typeface="+mn-cs"/>
              </a:rPr>
              <a:t>).</a:t>
            </a:r>
          </a:p>
          <a:p>
            <a:pPr>
              <a:spcAft>
                <a:spcPts val="1200"/>
              </a:spcAft>
              <a:buFontTx/>
              <a:buNone/>
              <a:defRPr/>
            </a:pPr>
            <a:r>
              <a:rPr lang="de-DE" sz="1500" b="1" dirty="0">
                <a:latin typeface="Calibri"/>
                <a:cs typeface="+mn-cs"/>
              </a:rPr>
              <a:t>Die enge Kooperation zwischen ver.di und Betriebsratsmitgliedern ist </a:t>
            </a:r>
            <a:br>
              <a:rPr lang="de-DE" sz="1500" b="1" dirty="0">
                <a:latin typeface="Calibri"/>
                <a:cs typeface="+mn-cs"/>
              </a:rPr>
            </a:br>
            <a:r>
              <a:rPr lang="de-DE" sz="1500" b="1" dirty="0">
                <a:latin typeface="Calibri"/>
                <a:cs typeface="+mn-cs"/>
              </a:rPr>
              <a:t>ein wichtiges Fundament, um Arbeitnehmer*innenrechte durchsetzen zu können.</a:t>
            </a:r>
            <a:r>
              <a:rPr lang="de-DE" sz="1600" dirty="0">
                <a:latin typeface="Calibri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14F069-ECD9-EB40-B210-B895A2D9A3CE}" type="slidenum">
              <a:rPr lang="de-DE" sz="1000">
                <a:latin typeface="Calibri" charset="0"/>
              </a:rPr>
              <a:pPr/>
              <a:t>13</a:t>
            </a:fld>
            <a:endParaRPr lang="de-DE" sz="1000">
              <a:latin typeface="Calibri" charset="0"/>
            </a:endParaRPr>
          </a:p>
        </p:txBody>
      </p:sp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EBF1CE67-D82A-5E4A-9D56-F34C745C9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543609"/>
            <a:ext cx="1663700" cy="1333500"/>
          </a:xfrm>
          <a:prstGeom prst="rect">
            <a:avLst/>
          </a:prstGeom>
        </p:spPr>
      </p:pic>
      <p:sp>
        <p:nvSpPr>
          <p:cNvPr id="65544" name="Rectangle 8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03300" y="1452453"/>
            <a:ext cx="724852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/>
                <a:ea typeface="+mj-ea"/>
                <a:cs typeface="ＭＳ Ｐゴシック" charset="0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dirty="0"/>
              <a:t>Wahlkampf heißt Mitglieder werben</a:t>
            </a:r>
            <a:endParaRPr lang="de-DE" dirty="0">
              <a:cs typeface="+mj-cs"/>
            </a:endParaRP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1003300" y="1877109"/>
            <a:ext cx="7493000" cy="3761691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buFont typeface="Times" charset="0"/>
              <a:buNone/>
              <a:defRPr/>
            </a:pPr>
            <a:endParaRPr lang="de-DE" dirty="0">
              <a:solidFill>
                <a:srgbClr val="FFFFC0"/>
              </a:solidFill>
              <a:latin typeface="Calibri"/>
              <a:cs typeface="+mn-cs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1155700" y="2004109"/>
            <a:ext cx="7340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571500" algn="l"/>
                <a:tab pos="762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71500" eaLnBrk="0" hangingPunct="0">
              <a:tabLst>
                <a:tab pos="571500" algn="l"/>
                <a:tab pos="762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tabLst>
                <a:tab pos="571500" algn="l"/>
                <a:tab pos="762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tabLst>
                <a:tab pos="571500" algn="l"/>
                <a:tab pos="762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tabLst>
                <a:tab pos="571500" algn="l"/>
                <a:tab pos="762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762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762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762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762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  <a:buFontTx/>
              <a:buNone/>
              <a:defRPr/>
            </a:pPr>
            <a:r>
              <a:rPr lang="de-DE" sz="1600" b="1" dirty="0">
                <a:solidFill>
                  <a:srgbClr val="FF0000"/>
                </a:solidFill>
                <a:latin typeface="Calibri"/>
                <a:cs typeface="+mn-cs"/>
              </a:rPr>
              <a:t>Der Wahlkampf, um für eine Betriebsratswahl zu mobilisieren, bietet gute Chancen, mehr Mitglieder für ver.di zu werben. Denn ein Wahlkampf erfordert eine rege Kommunikation im Betrieb. Mitgliederwerbung setzt Kommunikation voraus.</a:t>
            </a:r>
            <a:endParaRPr lang="de-DE" sz="1600" dirty="0">
              <a:solidFill>
                <a:srgbClr val="FF0000"/>
              </a:solidFill>
              <a:latin typeface="Calibri"/>
              <a:cs typeface="+mn-cs"/>
            </a:endParaRPr>
          </a:p>
          <a:p>
            <a:pPr>
              <a:spcAft>
                <a:spcPts val="600"/>
              </a:spcAft>
              <a:buFontTx/>
              <a:buNone/>
              <a:defRPr/>
            </a:pPr>
            <a:r>
              <a:rPr lang="de-DE" sz="1600" b="1" dirty="0">
                <a:solidFill>
                  <a:srgbClr val="FF0000"/>
                </a:solidFill>
                <a:latin typeface="Calibri"/>
                <a:cs typeface="+mn-cs"/>
              </a:rPr>
              <a:t>Doch es geht weiter:</a:t>
            </a:r>
            <a:r>
              <a:rPr lang="de-DE" sz="1600" dirty="0">
                <a:latin typeface="Calibri"/>
                <a:cs typeface="+mn-cs"/>
              </a:rPr>
              <a:t> </a:t>
            </a:r>
          </a:p>
          <a:p>
            <a:pPr>
              <a:spcAft>
                <a:spcPts val="600"/>
              </a:spcAft>
              <a:buFontTx/>
              <a:buNone/>
              <a:defRPr/>
            </a:pPr>
            <a:r>
              <a:rPr lang="de-DE" sz="1600" dirty="0">
                <a:latin typeface="Calibri"/>
                <a:cs typeface="+mn-cs"/>
              </a:rPr>
              <a:t>Nur wer seine Mitglieder</a:t>
            </a:r>
          </a:p>
          <a:p>
            <a:pPr>
              <a:spcAft>
                <a:spcPts val="600"/>
              </a:spcAft>
              <a:buFontTx/>
              <a:buNone/>
              <a:defRPr/>
            </a:pPr>
            <a:endParaRPr lang="de-DE" sz="1600" dirty="0">
              <a:latin typeface="Calibri"/>
              <a:cs typeface="+mn-cs"/>
            </a:endParaRPr>
          </a:p>
          <a:p>
            <a:pPr>
              <a:spcAft>
                <a:spcPts val="600"/>
              </a:spcAft>
              <a:buFontTx/>
              <a:buNone/>
              <a:defRPr/>
            </a:pPr>
            <a:endParaRPr lang="de-DE" sz="1600" dirty="0">
              <a:latin typeface="Calibri"/>
              <a:cs typeface="+mn-cs"/>
            </a:endParaRPr>
          </a:p>
          <a:p>
            <a:pPr>
              <a:spcAft>
                <a:spcPts val="600"/>
              </a:spcAft>
              <a:buFontTx/>
              <a:buNone/>
              <a:defRPr/>
            </a:pPr>
            <a:endParaRPr lang="de-DE" sz="1600" dirty="0">
              <a:latin typeface="Calibri"/>
              <a:cs typeface="+mn-cs"/>
            </a:endParaRPr>
          </a:p>
          <a:p>
            <a:pPr>
              <a:spcAft>
                <a:spcPts val="600"/>
              </a:spcAft>
              <a:buFontTx/>
              <a:buNone/>
              <a:defRPr/>
            </a:pPr>
            <a:r>
              <a:rPr lang="de-DE" sz="1600" b="1" dirty="0">
                <a:latin typeface="Calibri"/>
                <a:cs typeface="+mn-cs"/>
              </a:rPr>
              <a:t>Im Vordergrund der Argumentation sollte stehen, was ver.di konkret </a:t>
            </a:r>
            <a:br>
              <a:rPr lang="de-DE" sz="1600" b="1" dirty="0">
                <a:latin typeface="Calibri"/>
                <a:cs typeface="+mn-cs"/>
              </a:rPr>
            </a:br>
            <a:r>
              <a:rPr lang="de-DE" sz="1600" b="1" dirty="0">
                <a:latin typeface="Calibri"/>
                <a:cs typeface="+mn-cs"/>
              </a:rPr>
              <a:t>im Betrieb tun kann, um Arbeitnehmerrechte – gemeinsam mit dem Betriebsrat – durchzusetzen. Dazu gehört auch, das Leistungspaket von ver.di – inklusive der Tarifpolitik – hervorzuheben.</a:t>
            </a:r>
            <a:r>
              <a:rPr lang="de-DE" sz="1600" dirty="0">
                <a:latin typeface="Calibri"/>
                <a:cs typeface="+mn-cs"/>
              </a:rPr>
              <a:t> 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1163638" y="3436034"/>
            <a:ext cx="7188200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92088" indent="-192088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71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  <a:buClr>
                <a:srgbClr val="FF0000"/>
              </a:buClr>
              <a:buSzPct val="135000"/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fortlaufend informiert sowie</a:t>
            </a:r>
          </a:p>
          <a:p>
            <a:pPr>
              <a:spcAft>
                <a:spcPts val="600"/>
              </a:spcAft>
              <a:buClr>
                <a:srgbClr val="FF0000"/>
              </a:buClr>
              <a:buSzPct val="135000"/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nach individuellen Wünschen und Fähigkeiten an den Entscheidungen beteiligt, hat gute Chancen, sie langfristig in der Gewerkschaft ver.di zu halten.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1003300" y="2390775"/>
            <a:ext cx="7493000" cy="3097213"/>
          </a:xfrm>
          <a:prstGeom prst="foldedCorner">
            <a:avLst>
              <a:gd name="adj" fmla="val 0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endParaRPr lang="de-DE" dirty="0">
              <a:latin typeface="Calibri"/>
              <a:cs typeface="+mn-cs"/>
            </a:endParaRPr>
          </a:p>
        </p:txBody>
      </p:sp>
      <p:sp>
        <p:nvSpPr>
          <p:cNvPr id="17409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9AF9D8-45DF-794E-89BF-714872F1540D}" type="slidenum">
              <a:rPr lang="de-DE" sz="1000">
                <a:latin typeface="Calibri" charset="0"/>
              </a:rPr>
              <a:pPr/>
              <a:t>1</a:t>
            </a:fld>
            <a:endParaRPr lang="de-DE" sz="1000">
              <a:latin typeface="Calibri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003300" y="1765300"/>
            <a:ext cx="7493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de-DE" sz="1400" dirty="0">
                <a:latin typeface="Calibri"/>
                <a:cs typeface="+mn-cs"/>
              </a:rPr>
              <a:t>Mit einem Betriebsrat haben alle Beschäftigten im Unternehmen mehr Rechte und werden besser in betriebliche Entscheidungsprozesse einbezogen.</a:t>
            </a:r>
            <a:endParaRPr lang="de-DE" dirty="0">
              <a:latin typeface="Times" charset="0"/>
              <a:cs typeface="+mn-cs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168400" y="2482850"/>
            <a:ext cx="7061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93675" indent="-193675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620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52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400"/>
              </a:lnSpc>
              <a:spcAft>
                <a:spcPts val="600"/>
              </a:spcAft>
              <a:buFont typeface="Times" charset="0"/>
              <a:buNone/>
              <a:defRPr/>
            </a:pPr>
            <a:r>
              <a:rPr lang="de-DE" sz="2200" b="1" dirty="0">
                <a:solidFill>
                  <a:srgbClr val="FF0000"/>
                </a:solidFill>
                <a:latin typeface="Calibri"/>
                <a:cs typeface="+mn-cs"/>
              </a:rPr>
              <a:t>Der Betriebsrat</a:t>
            </a:r>
            <a:endParaRPr lang="de-DE" sz="2200" b="1" dirty="0">
              <a:solidFill>
                <a:srgbClr val="000080"/>
              </a:solidFill>
              <a:latin typeface="Calibri"/>
              <a:cs typeface="+mn-cs"/>
            </a:endParaRPr>
          </a:p>
          <a:p>
            <a:pPr eaLnBrk="1" hangingPunct="1"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sorgt für die richtige Eingruppierung,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bestimmt mit über Arbeitsbedingungen: über Arbeitsbeginn und </a:t>
            </a:r>
            <a:br>
              <a:rPr lang="de-DE" sz="1600" b="1" dirty="0">
                <a:latin typeface="Calibri"/>
                <a:cs typeface="+mn-cs"/>
              </a:rPr>
            </a:br>
            <a:r>
              <a:rPr lang="de-DE" sz="1600" b="1" dirty="0">
                <a:latin typeface="Calibri"/>
                <a:cs typeface="+mn-cs"/>
              </a:rPr>
              <a:t>Arbeitsende, Pausenzeiten, Überstunden, Bereitschaftsdienst, Teilzeit, Gleitzeit, mobiles Arbeit u.v.m.,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ist vor jeder Kündigung anzuhören, 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setzt sich für die Rechte der Auszubildenden ein,</a:t>
            </a:r>
          </a:p>
          <a:p>
            <a:pPr eaLnBrk="1" hangingPunct="1"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achtet darauf, dass alle Beschäftigten Weiterbildungsangebote erhalten,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sorgt für den Arbeits- und Gesundheitsschutz.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03300" y="1420812"/>
            <a:ext cx="724852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/>
                <a:ea typeface="+mj-ea"/>
                <a:cs typeface="ＭＳ Ｐゴシック" charset="0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2800" dirty="0"/>
              <a:t>Betriebsrat – mehr Rechte für alle Beschäftigten</a:t>
            </a:r>
            <a:endParaRPr lang="de-DE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44BFC9-0D39-6F4F-97CD-13A4229F3408}" type="slidenum">
              <a:rPr lang="de-DE" sz="1000">
                <a:latin typeface="Calibri" charset="0"/>
              </a:rPr>
              <a:pPr/>
              <a:t>2</a:t>
            </a:fld>
            <a:endParaRPr lang="de-DE" sz="1000">
              <a:latin typeface="Calibri" charset="0"/>
            </a:endParaRP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03300" y="1482724"/>
            <a:ext cx="724852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/>
                <a:ea typeface="+mj-ea"/>
                <a:cs typeface="ＭＳ Ｐゴシック" charset="0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dirty="0"/>
              <a:t>Betriebsrat – Beschäftigte – ver.di </a:t>
            </a:r>
            <a:endParaRPr lang="de-DE" dirty="0">
              <a:cs typeface="+mj-cs"/>
            </a:endParaRP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1003300" y="1979613"/>
            <a:ext cx="7493000" cy="350837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189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buFont typeface="Times" charset="0"/>
              <a:buNone/>
              <a:defRPr/>
            </a:pPr>
            <a:endParaRPr lang="de-DE" dirty="0">
              <a:solidFill>
                <a:srgbClr val="FFFFC0"/>
              </a:solidFill>
              <a:latin typeface="Calibri"/>
              <a:cs typeface="+mn-cs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FF051BD-E2C7-8F43-AE01-DF6AFEC7843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808980" y="4553673"/>
            <a:ext cx="2896870" cy="2304328"/>
          </a:xfrm>
          <a:prstGeom prst="rect">
            <a:avLst/>
          </a:prstGeom>
        </p:spPr>
      </p:pic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5054600" y="2584450"/>
            <a:ext cx="330200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93675" indent="-193675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62000" indent="-190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21971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2387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5781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3035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349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949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440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Der Betriebsrat organisiert die Interessenvertretung der Beschäftigten im Betrieb.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ver.di berät und unterstützt den Betriebsrat bei seiner Arbeit.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Die ver.di-Mitglieder stärken dem Betriebsrat den Rücken.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2578100" y="2159000"/>
            <a:ext cx="1308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buFont typeface="Times" charset="0"/>
              <a:buNone/>
              <a:defRPr/>
            </a:pPr>
            <a:r>
              <a:rPr lang="de-DE" sz="2000" b="1" dirty="0">
                <a:solidFill>
                  <a:srgbClr val="FF0000"/>
                </a:solidFill>
                <a:latin typeface="Calibri"/>
                <a:cs typeface="+mn-cs"/>
              </a:rPr>
              <a:t>Beschäftigte</a:t>
            </a:r>
            <a:endParaRPr lang="de-DE" sz="2000" dirty="0">
              <a:latin typeface="Calibri"/>
              <a:cs typeface="+mn-cs"/>
            </a:endParaRPr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4264025" y="4943475"/>
            <a:ext cx="11811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buFont typeface="Times" charset="0"/>
              <a:buNone/>
              <a:defRPr/>
            </a:pPr>
            <a:r>
              <a:rPr lang="de-DE" sz="2000" b="1" dirty="0">
                <a:solidFill>
                  <a:srgbClr val="FF0000"/>
                </a:solidFill>
                <a:latin typeface="Calibri"/>
                <a:cs typeface="+mn-cs"/>
              </a:rPr>
              <a:t>Betriebsrat</a:t>
            </a:r>
            <a:endParaRPr lang="de-DE" sz="2000" b="1" dirty="0">
              <a:latin typeface="Calibri"/>
              <a:cs typeface="+mn-cs"/>
            </a:endParaRP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1412875" y="4956175"/>
            <a:ext cx="6070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buFont typeface="Times" charset="0"/>
              <a:buNone/>
              <a:defRPr/>
            </a:pPr>
            <a:r>
              <a:rPr lang="de-DE" sz="2000" b="1" dirty="0">
                <a:solidFill>
                  <a:srgbClr val="FF0000"/>
                </a:solidFill>
                <a:latin typeface="Calibri"/>
                <a:cs typeface="+mn-cs"/>
              </a:rPr>
              <a:t>ver.di</a:t>
            </a:r>
            <a:endParaRPr lang="de-DE" sz="2000" b="1" dirty="0">
              <a:latin typeface="Calibri"/>
              <a:cs typeface="+mn-cs"/>
            </a:endParaRPr>
          </a:p>
        </p:txBody>
      </p:sp>
      <p:sp>
        <p:nvSpPr>
          <p:cNvPr id="64535" name="Line 23"/>
          <p:cNvSpPr>
            <a:spLocks noChangeShapeType="1"/>
          </p:cNvSpPr>
          <p:nvPr/>
        </p:nvSpPr>
        <p:spPr bwMode="auto">
          <a:xfrm flipV="1">
            <a:off x="2058988" y="2647950"/>
            <a:ext cx="1077912" cy="2127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e-DE" dirty="0">
              <a:latin typeface="Calibri"/>
              <a:cs typeface="+mn-cs"/>
            </a:endParaRPr>
          </a:p>
        </p:txBody>
      </p:sp>
      <p:sp>
        <p:nvSpPr>
          <p:cNvPr id="64536" name="Line 24"/>
          <p:cNvSpPr>
            <a:spLocks noChangeShapeType="1"/>
          </p:cNvSpPr>
          <p:nvPr/>
        </p:nvSpPr>
        <p:spPr bwMode="auto">
          <a:xfrm flipH="1" flipV="1">
            <a:off x="3509963" y="2660650"/>
            <a:ext cx="927100" cy="206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e-DE" dirty="0">
              <a:latin typeface="Calibri"/>
              <a:cs typeface="+mn-cs"/>
            </a:endParaRPr>
          </a:p>
        </p:txBody>
      </p:sp>
      <p:sp>
        <p:nvSpPr>
          <p:cNvPr id="64537" name="Line 25"/>
          <p:cNvSpPr>
            <a:spLocks noChangeShapeType="1"/>
          </p:cNvSpPr>
          <p:nvPr/>
        </p:nvSpPr>
        <p:spPr bwMode="auto">
          <a:xfrm>
            <a:off x="2379663" y="5106988"/>
            <a:ext cx="16716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e-DE" dirty="0">
              <a:latin typeface="Calibri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6E4C1F-0E76-9747-86FE-4CAAC587D902}" type="slidenum">
              <a:rPr lang="de-DE" sz="1000">
                <a:latin typeface="Calibri" charset="0"/>
              </a:rPr>
              <a:pPr/>
              <a:t>3</a:t>
            </a:fld>
            <a:endParaRPr lang="de-DE" sz="1000">
              <a:latin typeface="Calibri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03300" y="1489075"/>
            <a:ext cx="724852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/>
                <a:ea typeface="+mj-ea"/>
                <a:cs typeface="ＭＳ Ｐゴシック" charset="0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dirty="0"/>
              <a:t>Rechtsgrundlage: Betriebsverfassungsgesetz</a:t>
            </a:r>
            <a:endParaRPr lang="de-DE" dirty="0">
              <a:cs typeface="+mj-cs"/>
            </a:endParaRP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1003300" y="1979613"/>
            <a:ext cx="7493000" cy="3511550"/>
          </a:xfrm>
          <a:prstGeom prst="foldedCorner">
            <a:avLst>
              <a:gd name="adj" fmla="val 0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endParaRPr lang="de-DE" dirty="0">
              <a:latin typeface="Calibri"/>
              <a:cs typeface="+mn-cs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1168400" y="2209800"/>
            <a:ext cx="71120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1244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4351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25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Aft>
                <a:spcPts val="1200"/>
              </a:spcAft>
              <a:buFontTx/>
              <a:buNone/>
              <a:defRPr/>
            </a:pPr>
            <a:r>
              <a:rPr lang="de-DE" sz="2200" b="1" dirty="0">
                <a:solidFill>
                  <a:srgbClr val="FF0000"/>
                </a:solidFill>
                <a:latin typeface="Calibri"/>
                <a:cs typeface="+mn-cs"/>
              </a:rPr>
              <a:t>Die allgemeinen Aufgaben</a:t>
            </a:r>
          </a:p>
          <a:p>
            <a:pPr>
              <a:spcAft>
                <a:spcPts val="1200"/>
              </a:spcAft>
              <a:buFontTx/>
              <a:buNone/>
              <a:defRPr/>
            </a:pPr>
            <a:r>
              <a:rPr lang="de-DE" sz="1600" b="1" dirty="0">
                <a:latin typeface="Calibri"/>
                <a:cs typeface="+mn-cs"/>
              </a:rPr>
              <a:t>Der Betriebsrat hat darüber zu wachen, dass die zugunsten der Arbeitnehmer*innen geltenden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1193800" y="3340100"/>
            <a:ext cx="66167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93675" indent="-193675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1244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4351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25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Gesetze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Verordnungen und Unfallverhütungsvorschriften,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Tarifverträge und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Betriebsvereinbarungen </a:t>
            </a:r>
          </a:p>
          <a:p>
            <a:pPr>
              <a:spcAft>
                <a:spcPts val="1200"/>
              </a:spcAft>
              <a:buSzPct val="140000"/>
              <a:buFontTx/>
              <a:buNone/>
              <a:defRPr/>
            </a:pPr>
            <a:r>
              <a:rPr lang="de-DE" sz="1600" b="1" dirty="0">
                <a:latin typeface="Calibri"/>
                <a:cs typeface="+mn-cs"/>
              </a:rPr>
              <a:t>vom Arbeitgeber eingehalten werden. </a:t>
            </a:r>
          </a:p>
          <a:p>
            <a:pPr>
              <a:spcAft>
                <a:spcPts val="600"/>
              </a:spcAft>
              <a:buFontTx/>
              <a:buNone/>
              <a:defRPr/>
            </a:pPr>
            <a:r>
              <a:rPr lang="de-DE" sz="1400" i="1" dirty="0">
                <a:latin typeface="Calibri"/>
                <a:cs typeface="+mn-cs"/>
              </a:rPr>
              <a:t>§ 80 Absatz 1</a:t>
            </a:r>
            <a:r>
              <a:rPr lang="de-DE" sz="1400" b="1" i="1" dirty="0">
                <a:latin typeface="Calibri"/>
                <a:cs typeface="+mn-cs"/>
              </a:rPr>
              <a:t> </a:t>
            </a:r>
            <a:r>
              <a:rPr lang="de-DE" sz="1400" i="1" dirty="0">
                <a:latin typeface="Calibri"/>
                <a:cs typeface="+mn-cs"/>
              </a:rPr>
              <a:t>BetrVG</a:t>
            </a:r>
            <a:r>
              <a:rPr lang="de-DE" sz="1400" b="1" i="1" dirty="0">
                <a:latin typeface="Calibri"/>
                <a:cs typeface="+mn-cs"/>
              </a:rPr>
              <a:t>	</a:t>
            </a:r>
            <a:r>
              <a:rPr lang="de-DE" sz="1400" dirty="0">
                <a:latin typeface="Calibri"/>
                <a:cs typeface="+mn-cs"/>
              </a:rPr>
              <a:t>		</a:t>
            </a:r>
          </a:p>
          <a:p>
            <a:pPr>
              <a:lnSpc>
                <a:spcPts val="1800"/>
              </a:lnSpc>
              <a:buFontTx/>
              <a:buNone/>
              <a:defRPr/>
            </a:pPr>
            <a:endParaRPr lang="de-DE" sz="1400" dirty="0">
              <a:latin typeface="Calibri"/>
              <a:cs typeface="+mn-cs"/>
            </a:endParaRPr>
          </a:p>
          <a:p>
            <a:pPr>
              <a:lnSpc>
                <a:spcPts val="1800"/>
              </a:lnSpc>
              <a:buFontTx/>
              <a:buNone/>
              <a:defRPr/>
            </a:pPr>
            <a:endParaRPr lang="de-DE" sz="1400" dirty="0">
              <a:latin typeface="Calibri"/>
              <a:cs typeface="+mn-cs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248E124-36A5-9949-834A-992BB5445D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7237" y="3735388"/>
            <a:ext cx="3816763" cy="29603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19EE9F-7513-0A4D-B7B3-84F3F8C3D560}" type="slidenum">
              <a:rPr lang="de-DE" sz="1000">
                <a:latin typeface="Calibri" charset="0"/>
              </a:rPr>
              <a:pPr/>
              <a:t>4</a:t>
            </a:fld>
            <a:endParaRPr lang="de-DE" sz="1000">
              <a:latin typeface="Calibri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198938" y="4479925"/>
            <a:ext cx="7112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buFont typeface="Times" charset="0"/>
              <a:buNone/>
              <a:defRPr/>
            </a:pPr>
            <a:endParaRPr lang="de-DE" dirty="0">
              <a:solidFill>
                <a:srgbClr val="FF0000"/>
              </a:solidFill>
              <a:latin typeface="Calibri"/>
              <a:cs typeface="+mn-cs"/>
            </a:endParaRPr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20788" y="1417637"/>
            <a:ext cx="724852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/>
                <a:ea typeface="+mj-ea"/>
                <a:cs typeface="ＭＳ Ｐゴシック" charset="0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dirty="0"/>
              <a:t>Stufenaufbau des Arbeitsrechts</a:t>
            </a:r>
            <a:endParaRPr lang="de-DE" dirty="0">
              <a:cs typeface="+mj-cs"/>
            </a:endParaRP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806450" y="1952625"/>
            <a:ext cx="7481888" cy="611188"/>
          </a:xfrm>
          <a:prstGeom prst="rect">
            <a:avLst/>
          </a:prstGeom>
          <a:solidFill>
            <a:srgbClr val="D8E5EE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4" dir="b"/>
          </a:scene3d>
          <a:sp3d extrusionH="887400" prstMaterial="legacyPlastic">
            <a:bevelT w="13500" h="13500" prst="angle"/>
            <a:bevelB w="13500" h="13500" prst="angle"/>
            <a:extrusionClr>
              <a:srgbClr val="E6E6E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0000" tIns="72000" rIns="180000" bIns="72000">
            <a:flatTx/>
          </a:bodyPr>
          <a:lstStyle/>
          <a:p>
            <a:pPr>
              <a:buFont typeface="Times" charset="0"/>
              <a:buNone/>
              <a:defRPr/>
            </a:pPr>
            <a:endParaRPr lang="de-DE" sz="2000" b="1" dirty="0">
              <a:latin typeface="Calibri"/>
              <a:cs typeface="+mn-cs"/>
            </a:endParaRPr>
          </a:p>
          <a:p>
            <a:pPr>
              <a:buFont typeface="Times" charset="0"/>
              <a:buNone/>
              <a:defRPr/>
            </a:pPr>
            <a:endParaRPr lang="de-DE" sz="2000" b="1" dirty="0">
              <a:latin typeface="Calibri"/>
              <a:cs typeface="+mn-cs"/>
            </a:endParaRP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1023938" y="2028825"/>
            <a:ext cx="7061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buFont typeface="Times" charset="0"/>
              <a:buNone/>
              <a:defRPr/>
            </a:pPr>
            <a:r>
              <a:rPr lang="de-DE" sz="1600" b="1" dirty="0">
                <a:latin typeface="Calibri"/>
                <a:cs typeface="+mn-cs"/>
              </a:rPr>
              <a:t>Internationales Arbeitsrecht, EU-Recht und Grundgesetz</a:t>
            </a:r>
            <a:endParaRPr lang="de-DE" sz="1600" b="1" dirty="0">
              <a:solidFill>
                <a:schemeClr val="bg1"/>
              </a:solidFill>
              <a:latin typeface="Calibri"/>
              <a:cs typeface="+mn-cs"/>
            </a:endParaRPr>
          </a:p>
          <a:p>
            <a:pPr algn="ctr">
              <a:lnSpc>
                <a:spcPts val="1800"/>
              </a:lnSpc>
              <a:buFont typeface="Times" charset="0"/>
              <a:buNone/>
              <a:defRPr/>
            </a:pPr>
            <a:r>
              <a:rPr lang="de-DE" sz="1400" dirty="0">
                <a:latin typeface="Calibri"/>
                <a:cs typeface="+mn-cs"/>
              </a:rPr>
              <a:t>z. B. Grundrechte, Diskriminierungsverbote, internationale Arbeits- und Sozialabkommen</a:t>
            </a:r>
            <a:endParaRPr lang="de-DE" dirty="0">
              <a:latin typeface="Calibri"/>
              <a:cs typeface="+mn-cs"/>
            </a:endParaRP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1220788" y="2752725"/>
            <a:ext cx="6667500" cy="611188"/>
          </a:xfrm>
          <a:prstGeom prst="rect">
            <a:avLst/>
          </a:prstGeom>
          <a:solidFill>
            <a:srgbClr val="D8E5EE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4" dir="b"/>
          </a:scene3d>
          <a:sp3d extrusionH="887400" prstMaterial="legacyPlastic">
            <a:bevelT w="13500" h="13500" prst="angle"/>
            <a:bevelB w="13500" h="13500" prst="angle"/>
            <a:extrusionClr>
              <a:srgbClr val="E6E6E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0000" tIns="72000" rIns="180000" bIns="72000">
            <a:flatTx/>
          </a:bodyPr>
          <a:lstStyle/>
          <a:p>
            <a:pPr>
              <a:buFont typeface="Times" charset="0"/>
              <a:buNone/>
              <a:defRPr/>
            </a:pPr>
            <a:endParaRPr lang="de-DE" sz="2000" b="1" dirty="0">
              <a:latin typeface="Calibri"/>
              <a:cs typeface="+mn-cs"/>
            </a:endParaRPr>
          </a:p>
          <a:p>
            <a:pPr>
              <a:buFont typeface="Times" charset="0"/>
              <a:buNone/>
              <a:defRPr/>
            </a:pPr>
            <a:endParaRPr lang="de-DE" sz="2000" b="1" dirty="0">
              <a:latin typeface="Calibri"/>
              <a:cs typeface="+mn-cs"/>
            </a:endParaRP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1314450" y="2828925"/>
            <a:ext cx="64023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buFont typeface="Times" charset="0"/>
              <a:buNone/>
              <a:defRPr/>
            </a:pPr>
            <a:r>
              <a:rPr lang="de-DE" sz="1600" b="1" dirty="0">
                <a:solidFill>
                  <a:schemeClr val="bg1"/>
                </a:solidFill>
                <a:latin typeface="Calibri"/>
                <a:cs typeface="+mn-cs"/>
              </a:rPr>
              <a:t>Arbeitsgesetze, </a:t>
            </a:r>
            <a:r>
              <a:rPr lang="de-DE" sz="1600" b="1" dirty="0">
                <a:latin typeface="Calibri"/>
                <a:cs typeface="+mn-cs"/>
              </a:rPr>
              <a:t>Rechtsverordnungen und Satzungsrecht</a:t>
            </a:r>
            <a:endParaRPr lang="de-DE" sz="1600" b="1" dirty="0">
              <a:solidFill>
                <a:schemeClr val="bg1"/>
              </a:solidFill>
              <a:latin typeface="Calibri"/>
              <a:cs typeface="+mn-cs"/>
            </a:endParaRPr>
          </a:p>
          <a:p>
            <a:pPr algn="ctr">
              <a:lnSpc>
                <a:spcPts val="1800"/>
              </a:lnSpc>
              <a:buFont typeface="Times" charset="0"/>
              <a:buNone/>
              <a:defRPr/>
            </a:pPr>
            <a:r>
              <a:rPr lang="de-DE" sz="1400" dirty="0">
                <a:latin typeface="Calibri"/>
                <a:cs typeface="+mn-cs"/>
              </a:rPr>
              <a:t>z. B. Betriebsverfassungsgesetz, Arbeitszeitgesetz, Unfallverhütungsvorschriften</a:t>
            </a:r>
            <a:endParaRPr lang="de-DE" dirty="0">
              <a:latin typeface="Calibri"/>
              <a:cs typeface="+mn-cs"/>
            </a:endParaRP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1366838" y="3563938"/>
            <a:ext cx="6375400" cy="611187"/>
          </a:xfrm>
          <a:prstGeom prst="rect">
            <a:avLst/>
          </a:prstGeom>
          <a:solidFill>
            <a:srgbClr val="D8E5EE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4" dir="b"/>
          </a:scene3d>
          <a:sp3d extrusionH="887400" prstMaterial="legacyPlastic">
            <a:bevelT w="13500" h="13500" prst="angle"/>
            <a:bevelB w="13500" h="13500" prst="angle"/>
            <a:extrusionClr>
              <a:srgbClr val="E6E6E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0000" tIns="72000" rIns="180000" bIns="72000">
            <a:flatTx/>
          </a:bodyPr>
          <a:lstStyle/>
          <a:p>
            <a:pPr>
              <a:buFont typeface="Times" charset="0"/>
              <a:buNone/>
              <a:defRPr/>
            </a:pPr>
            <a:endParaRPr lang="de-DE" sz="2000" b="1" dirty="0">
              <a:latin typeface="Calibri"/>
              <a:cs typeface="+mn-cs"/>
            </a:endParaRPr>
          </a:p>
          <a:p>
            <a:pPr>
              <a:buFont typeface="Times" charset="0"/>
              <a:buNone/>
              <a:defRPr/>
            </a:pPr>
            <a:endParaRPr lang="de-DE" sz="2000" b="1" dirty="0">
              <a:latin typeface="Calibri"/>
              <a:cs typeface="+mn-cs"/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1392238" y="3616325"/>
            <a:ext cx="6324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buFont typeface="Times" charset="0"/>
              <a:buNone/>
              <a:defRPr/>
            </a:pPr>
            <a:r>
              <a:rPr lang="de-DE" sz="1600" b="1" dirty="0">
                <a:solidFill>
                  <a:schemeClr val="bg1"/>
                </a:solidFill>
                <a:latin typeface="Calibri"/>
                <a:cs typeface="+mn-cs"/>
              </a:rPr>
              <a:t>Tarifverträge</a:t>
            </a:r>
            <a:endParaRPr lang="de-DE" sz="1800" b="1" dirty="0">
              <a:latin typeface="Calibri"/>
              <a:cs typeface="+mn-cs"/>
            </a:endParaRPr>
          </a:p>
          <a:p>
            <a:pPr algn="ctr">
              <a:lnSpc>
                <a:spcPts val="1800"/>
              </a:lnSpc>
              <a:buFont typeface="Times" charset="0"/>
              <a:buNone/>
              <a:defRPr/>
            </a:pPr>
            <a:r>
              <a:rPr lang="de-DE" sz="1400" dirty="0">
                <a:latin typeface="Calibri"/>
                <a:cs typeface="+mn-cs"/>
              </a:rPr>
              <a:t>Verträge zwischen Gewerkschaft und Arbeitgeberverband bzw. Unternehmen</a:t>
            </a:r>
            <a:endParaRPr lang="de-DE" dirty="0">
              <a:latin typeface="Calibri"/>
              <a:cs typeface="+mn-cs"/>
            </a:endParaRP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1754188" y="4364038"/>
            <a:ext cx="5600700" cy="611187"/>
          </a:xfrm>
          <a:prstGeom prst="rect">
            <a:avLst/>
          </a:prstGeom>
          <a:solidFill>
            <a:srgbClr val="D8E5EE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4" dir="b"/>
          </a:scene3d>
          <a:sp3d extrusionH="887400" prstMaterial="legacyPlastic">
            <a:bevelT w="13500" h="13500" prst="angle"/>
            <a:bevelB w="13500" h="13500" prst="angle"/>
            <a:extrusionClr>
              <a:srgbClr val="E6E6E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0000" tIns="72000" rIns="180000" bIns="72000">
            <a:flatTx/>
          </a:bodyPr>
          <a:lstStyle/>
          <a:p>
            <a:pPr>
              <a:buFont typeface="Times" charset="0"/>
              <a:buNone/>
              <a:defRPr/>
            </a:pPr>
            <a:endParaRPr lang="de-DE" sz="2000" b="1" dirty="0">
              <a:latin typeface="Calibri"/>
              <a:cs typeface="+mn-cs"/>
            </a:endParaRPr>
          </a:p>
          <a:p>
            <a:pPr>
              <a:buFont typeface="Times" charset="0"/>
              <a:buNone/>
              <a:defRPr/>
            </a:pPr>
            <a:endParaRPr lang="de-DE" sz="2000" b="1" dirty="0">
              <a:latin typeface="Calibri"/>
              <a:cs typeface="+mn-cs"/>
            </a:endParaRP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1951038" y="4429125"/>
            <a:ext cx="5207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0CBD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buFont typeface="Times" charset="0"/>
              <a:buNone/>
              <a:defRPr/>
            </a:pPr>
            <a:r>
              <a:rPr lang="de-DE" sz="1600" b="1" dirty="0">
                <a:solidFill>
                  <a:schemeClr val="bg1"/>
                </a:solidFill>
                <a:latin typeface="Calibri"/>
                <a:cs typeface="+mn-cs"/>
              </a:rPr>
              <a:t>Betriebsvereinbarungen</a:t>
            </a:r>
            <a:endParaRPr lang="de-DE" sz="1800" b="1" dirty="0">
              <a:solidFill>
                <a:schemeClr val="bg1"/>
              </a:solidFill>
              <a:latin typeface="Calibri"/>
              <a:cs typeface="+mn-cs"/>
            </a:endParaRPr>
          </a:p>
          <a:p>
            <a:pPr algn="ctr">
              <a:lnSpc>
                <a:spcPts val="1800"/>
              </a:lnSpc>
              <a:buFont typeface="Times" charset="0"/>
              <a:buNone/>
              <a:defRPr/>
            </a:pPr>
            <a:r>
              <a:rPr lang="de-DE" sz="1400" dirty="0">
                <a:latin typeface="Calibri"/>
                <a:cs typeface="+mn-cs"/>
              </a:rPr>
              <a:t>Verträge zwischen Betriebsrat und Arbeitgeber</a:t>
            </a:r>
            <a:endParaRPr lang="de-DE" dirty="0">
              <a:latin typeface="Calibri"/>
              <a:cs typeface="+mn-cs"/>
            </a:endParaRP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1987550" y="5176838"/>
            <a:ext cx="5118100" cy="611187"/>
          </a:xfrm>
          <a:prstGeom prst="rect">
            <a:avLst/>
          </a:prstGeom>
          <a:solidFill>
            <a:srgbClr val="D8E5EE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4" dir="b"/>
          </a:scene3d>
          <a:sp3d extrusionH="887400" prstMaterial="legacyPlastic">
            <a:bevelT w="13500" h="13500" prst="angle"/>
            <a:bevelB w="13500" h="13500" prst="angle"/>
            <a:extrusionClr>
              <a:srgbClr val="E6E6E6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7" dir="2700000" algn="ctr" rotWithShape="0">
                    <a:schemeClr val="bg2">
                      <a:alpha val="75000"/>
                    </a:schemeClr>
                  </a:outerShdw>
                </a:effectLst>
              </a14:hiddenEffects>
            </a:ext>
          </a:extLst>
        </p:spPr>
        <p:txBody>
          <a:bodyPr wrap="none" lIns="180000" tIns="72000" rIns="180000" bIns="72000">
            <a:flatTx/>
          </a:bodyPr>
          <a:lstStyle/>
          <a:p>
            <a:pPr>
              <a:buFont typeface="Times" charset="0"/>
              <a:buNone/>
              <a:defRPr/>
            </a:pPr>
            <a:endParaRPr lang="de-DE" sz="2000" b="1" dirty="0">
              <a:latin typeface="Calibri"/>
              <a:cs typeface="+mn-cs"/>
            </a:endParaRPr>
          </a:p>
          <a:p>
            <a:pPr>
              <a:buFont typeface="Times" charset="0"/>
              <a:buNone/>
              <a:defRPr/>
            </a:pPr>
            <a:endParaRPr lang="de-DE" sz="2000" b="1" dirty="0">
              <a:latin typeface="Calibri"/>
              <a:cs typeface="+mn-cs"/>
            </a:endParaRP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2181225" y="5241925"/>
            <a:ext cx="47466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B0CBD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buFont typeface="Times" charset="0"/>
              <a:buNone/>
              <a:defRPr/>
            </a:pPr>
            <a:r>
              <a:rPr lang="de-DE" sz="1600" b="1" dirty="0">
                <a:solidFill>
                  <a:schemeClr val="bg1"/>
                </a:solidFill>
                <a:latin typeface="Calibri"/>
                <a:cs typeface="+mn-cs"/>
              </a:rPr>
              <a:t>Arbeitsverträge</a:t>
            </a:r>
            <a:endParaRPr lang="de-DE" sz="1800" b="1" dirty="0">
              <a:solidFill>
                <a:schemeClr val="bg1"/>
              </a:solidFill>
              <a:latin typeface="Calibri"/>
              <a:cs typeface="+mn-cs"/>
            </a:endParaRPr>
          </a:p>
          <a:p>
            <a:pPr algn="ctr">
              <a:lnSpc>
                <a:spcPts val="1800"/>
              </a:lnSpc>
              <a:buFont typeface="Times" charset="0"/>
              <a:buNone/>
              <a:defRPr/>
            </a:pPr>
            <a:r>
              <a:rPr lang="de-DE" sz="1400" dirty="0">
                <a:latin typeface="Calibri"/>
                <a:cs typeface="+mn-cs"/>
              </a:rPr>
              <a:t>Vertrag der Arbeitnehmer*innen mit den Arbeitgebern</a:t>
            </a:r>
            <a:endParaRPr lang="de-DE" dirty="0">
              <a:latin typeface="Calibri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D88791-39F6-C240-B706-9C84C6D8E3F7}" type="slidenum">
              <a:rPr lang="de-DE" sz="1000">
                <a:latin typeface="Calibri" charset="0"/>
              </a:rPr>
              <a:pPr/>
              <a:t>5</a:t>
            </a:fld>
            <a:endParaRPr lang="de-DE" sz="1000">
              <a:latin typeface="Calibri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003300" y="1981200"/>
            <a:ext cx="7493000" cy="3506788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139700" dist="107757" dir="2819992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buFont typeface="Times" charset="0"/>
              <a:buNone/>
              <a:defRPr/>
            </a:pPr>
            <a:endParaRPr lang="de-DE" dirty="0">
              <a:solidFill>
                <a:srgbClr val="FFFFC0"/>
              </a:solidFill>
              <a:latin typeface="Calibri"/>
              <a:cs typeface="+mn-cs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06475" y="1515381"/>
            <a:ext cx="724852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/>
                <a:ea typeface="+mj-ea"/>
                <a:cs typeface="ＭＳ Ｐゴシック" charset="0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dirty="0"/>
              <a:t>Zusammenarbeit mit dem Betriebsrat</a:t>
            </a:r>
            <a:endParaRPr lang="de-DE" dirty="0">
              <a:cs typeface="+mj-cs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038600" y="4660900"/>
            <a:ext cx="7112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buFont typeface="Times" charset="0"/>
              <a:buNone/>
              <a:defRPr/>
            </a:pPr>
            <a:endParaRPr lang="de-DE" dirty="0">
              <a:solidFill>
                <a:srgbClr val="FF0000"/>
              </a:solidFill>
              <a:latin typeface="Calibri"/>
              <a:cs typeface="+mn-cs"/>
            </a:endParaRP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1549400" y="5168900"/>
            <a:ext cx="406400" cy="279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e-DE" dirty="0">
              <a:latin typeface="Calibri"/>
              <a:cs typeface="+mn-cs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7670800" y="1384300"/>
            <a:ext cx="5842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e-DE" dirty="0">
              <a:latin typeface="Calibri"/>
              <a:cs typeface="+mn-cs"/>
            </a:endParaRP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7620000" y="1435100"/>
            <a:ext cx="3556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e-DE" dirty="0">
              <a:latin typeface="Calibri"/>
              <a:cs typeface="+mn-cs"/>
            </a:endParaRP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1155700" y="2095500"/>
            <a:ext cx="7162800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71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buFontTx/>
              <a:buNone/>
              <a:defRPr/>
            </a:pPr>
            <a:r>
              <a:rPr lang="de-DE" sz="2000" b="1" dirty="0">
                <a:solidFill>
                  <a:srgbClr val="FF0000"/>
                </a:solidFill>
                <a:latin typeface="Calibri"/>
                <a:cs typeface="+mn-cs"/>
              </a:rPr>
              <a:t>Grundsätze</a:t>
            </a:r>
            <a:endParaRPr lang="de-DE" sz="1600" dirty="0">
              <a:latin typeface="Calibri"/>
              <a:cs typeface="+mn-cs"/>
            </a:endParaRPr>
          </a:p>
          <a:p>
            <a:pPr>
              <a:spcBef>
                <a:spcPts val="700"/>
              </a:spcBef>
              <a:buFontTx/>
              <a:buNone/>
              <a:defRPr/>
            </a:pPr>
            <a:r>
              <a:rPr lang="de-DE" sz="1500" b="1" dirty="0">
                <a:latin typeface="Calibri"/>
                <a:cs typeface="+mn-cs"/>
              </a:rPr>
              <a:t>Arbeitgeber und Betriebsrat arbeiten unter der Beachtung der geltenden </a:t>
            </a:r>
            <a:br>
              <a:rPr lang="de-DE" sz="1500" b="1" dirty="0">
                <a:latin typeface="Calibri"/>
                <a:cs typeface="+mn-cs"/>
              </a:rPr>
            </a:br>
            <a:r>
              <a:rPr lang="de-DE" sz="1500" b="1" dirty="0">
                <a:latin typeface="Calibri"/>
                <a:cs typeface="+mn-cs"/>
              </a:rPr>
              <a:t>Tarifverträge (...) mit (...) Gewerkschaften und Arbeitgebervereinigungen zum Wohl der Arbeitnehmer und des Betriebs zusammen.</a:t>
            </a:r>
            <a:endParaRPr lang="de-DE" sz="1500" dirty="0">
              <a:latin typeface="Calibri"/>
              <a:cs typeface="+mn-cs"/>
            </a:endParaRPr>
          </a:p>
          <a:p>
            <a:pPr>
              <a:buFontTx/>
              <a:buNone/>
              <a:defRPr/>
            </a:pPr>
            <a:endParaRPr lang="de-DE" sz="1500" dirty="0">
              <a:latin typeface="Calibri"/>
              <a:cs typeface="+mn-cs"/>
            </a:endParaRPr>
          </a:p>
          <a:p>
            <a:pPr>
              <a:buFontTx/>
              <a:buNone/>
              <a:defRPr/>
            </a:pPr>
            <a:r>
              <a:rPr lang="de-DE" sz="1300" i="1" dirty="0">
                <a:latin typeface="Calibri"/>
                <a:cs typeface="+mn-cs"/>
              </a:rPr>
              <a:t>§ 2 Absatz 1 Betriebsverfassungsgesetz</a:t>
            </a:r>
            <a:endParaRPr lang="de-DE" sz="1600" dirty="0">
              <a:latin typeface="Calibri"/>
              <a:cs typeface="+mn-cs"/>
            </a:endParaRPr>
          </a:p>
          <a:p>
            <a:pPr>
              <a:buFontTx/>
              <a:buNone/>
              <a:defRPr/>
            </a:pPr>
            <a:endParaRPr lang="de-DE" sz="1600" dirty="0">
              <a:latin typeface="Calibri"/>
              <a:cs typeface="+mn-cs"/>
            </a:endParaRPr>
          </a:p>
          <a:p>
            <a:pPr>
              <a:buFontTx/>
              <a:buNone/>
              <a:defRPr/>
            </a:pPr>
            <a:r>
              <a:rPr lang="de-DE" sz="2000" b="1" dirty="0">
                <a:solidFill>
                  <a:srgbClr val="FF0000"/>
                </a:solidFill>
                <a:latin typeface="Calibri"/>
                <a:cs typeface="+mn-cs"/>
              </a:rPr>
              <a:t>Regelmäßige Besprechungen</a:t>
            </a:r>
            <a:endParaRPr lang="de-DE" sz="2000" b="1" dirty="0">
              <a:solidFill>
                <a:srgbClr val="000080"/>
              </a:solidFill>
              <a:latin typeface="Calibri"/>
              <a:cs typeface="+mn-cs"/>
            </a:endParaRPr>
          </a:p>
          <a:p>
            <a:pPr>
              <a:spcBef>
                <a:spcPts val="700"/>
              </a:spcBef>
              <a:buFontTx/>
              <a:buNone/>
              <a:defRPr/>
            </a:pPr>
            <a:r>
              <a:rPr lang="de-DE" sz="1500" b="1" dirty="0">
                <a:latin typeface="Calibri"/>
                <a:cs typeface="+mn-cs"/>
              </a:rPr>
              <a:t>Arbeitgeber und Betriebsrat sollen mindestens einmal im Monat zu einer Besprechung zusammentreten. Sie haben über strittige Fragen mit dem ernsten Willen zur Einigung zu verhandeln …</a:t>
            </a:r>
            <a:endParaRPr lang="de-DE" sz="1500" dirty="0">
              <a:latin typeface="Calibri"/>
              <a:cs typeface="+mn-cs"/>
            </a:endParaRPr>
          </a:p>
          <a:p>
            <a:pPr>
              <a:buFontTx/>
              <a:buNone/>
              <a:defRPr/>
            </a:pPr>
            <a:endParaRPr lang="de-DE" sz="1300" dirty="0">
              <a:latin typeface="Calibri"/>
              <a:cs typeface="+mn-cs"/>
            </a:endParaRPr>
          </a:p>
          <a:p>
            <a:pPr>
              <a:buFontTx/>
              <a:buNone/>
              <a:defRPr/>
            </a:pPr>
            <a:r>
              <a:rPr lang="de-DE" sz="1300" i="1" dirty="0">
                <a:latin typeface="Calibri"/>
                <a:cs typeface="+mn-cs"/>
              </a:rPr>
              <a:t>§ 74 Absatz 1 Betriebsverfassungsgesetz</a:t>
            </a:r>
            <a:endParaRPr lang="de-DE" sz="1400" dirty="0">
              <a:latin typeface="Calibri"/>
              <a:cs typeface="+mn-cs"/>
            </a:endParaRPr>
          </a:p>
          <a:p>
            <a:pPr>
              <a:buFontTx/>
              <a:buNone/>
              <a:defRPr/>
            </a:pPr>
            <a:endParaRPr lang="de-DE" sz="1400" dirty="0">
              <a:latin typeface="Calibri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D3F17C-21FC-4440-87CB-C9F883ECC1A2}" type="slidenum">
              <a:rPr lang="de-DE" sz="1000">
                <a:latin typeface="Calibri" charset="0"/>
              </a:rPr>
              <a:pPr/>
              <a:t>6</a:t>
            </a:fld>
            <a:endParaRPr lang="de-DE" sz="1000">
              <a:latin typeface="Calibri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11238" y="1709738"/>
            <a:ext cx="724852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/>
                <a:ea typeface="+mj-ea"/>
                <a:cs typeface="ＭＳ Ｐゴシック" charset="0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dirty="0"/>
              <a:t>Arbeitsfelder des Betriebsrats</a:t>
            </a:r>
            <a:endParaRPr lang="de-DE" dirty="0">
              <a:cs typeface="+mj-cs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016000" y="2886710"/>
            <a:ext cx="3238500" cy="900113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101600" indent="-101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71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500"/>
              </a:spcAft>
              <a:buFont typeface="Times" charset="0"/>
              <a:buNone/>
              <a:defRPr/>
            </a:pPr>
            <a:r>
              <a:rPr lang="de-DE" sz="2000" b="1" dirty="0">
                <a:latin typeface="Calibri"/>
                <a:cs typeface="+mn-cs"/>
              </a:rPr>
              <a:t>Soziale Angelegenheiten</a:t>
            </a:r>
            <a:endParaRPr lang="de-DE" sz="2000" b="1" dirty="0">
              <a:solidFill>
                <a:srgbClr val="000080"/>
              </a:solidFill>
              <a:latin typeface="Calibri"/>
              <a:cs typeface="+mn-cs"/>
            </a:endParaRPr>
          </a:p>
        </p:txBody>
      </p:sp>
      <p:pic>
        <p:nvPicPr>
          <p:cNvPr id="5" name="Grafik 4" descr="Ein Bild, das ClipArt, Vektorgrafiken enthält.&#10;&#10;Automatisch generierte Beschreibung">
            <a:extLst>
              <a:ext uri="{FF2B5EF4-FFF2-40B4-BE49-F238E27FC236}">
                <a16:creationId xmlns:a16="http://schemas.microsoft.com/office/drawing/2014/main" id="{2EE26014-C7B6-FE49-9B2F-4EF85B0CDC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183" y="2211971"/>
            <a:ext cx="1252527" cy="891101"/>
          </a:xfrm>
          <a:prstGeom prst="rect">
            <a:avLst/>
          </a:prstGeom>
        </p:spPr>
      </p:pic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864100" y="2878773"/>
            <a:ext cx="3238500" cy="90011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71500" eaLnBrk="0" hangingPunct="0"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500"/>
              </a:spcAft>
              <a:buFont typeface="Times" charset="0"/>
              <a:buNone/>
              <a:defRPr/>
            </a:pPr>
            <a:r>
              <a:rPr lang="de-DE" sz="2000" b="1" dirty="0">
                <a:latin typeface="Calibri"/>
                <a:cs typeface="+mn-cs"/>
              </a:rPr>
              <a:t>Personelle Angelegenheiten und Berufsbildung</a:t>
            </a:r>
            <a:endParaRPr lang="de-DE" sz="2000" b="1" dirty="0">
              <a:solidFill>
                <a:srgbClr val="FF0000"/>
              </a:solidFill>
              <a:latin typeface="Calibri"/>
              <a:cs typeface="+mn-cs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011238" y="4627004"/>
            <a:ext cx="3238500" cy="900113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71500" eaLnBrk="0" hangingPunct="0"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500"/>
              </a:spcAft>
              <a:buFont typeface="Times" charset="0"/>
              <a:buNone/>
              <a:defRPr/>
            </a:pPr>
            <a:r>
              <a:rPr lang="de-DE" sz="2000" b="1" dirty="0">
                <a:latin typeface="Calibri"/>
                <a:cs typeface="+mn-cs"/>
              </a:rPr>
              <a:t>Gesundheitsschutz, Arbeitsplatzgestaltung</a:t>
            </a:r>
            <a:endParaRPr lang="de-DE" sz="2000" b="1" dirty="0">
              <a:solidFill>
                <a:srgbClr val="000080"/>
              </a:solidFill>
              <a:latin typeface="Calibri"/>
              <a:cs typeface="+mn-cs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4859338" y="4627004"/>
            <a:ext cx="3238500" cy="900113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71500" eaLnBrk="0" hangingPunct="0"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16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500"/>
              </a:spcAft>
              <a:buFont typeface="Times" charset="0"/>
              <a:buNone/>
              <a:defRPr/>
            </a:pPr>
            <a:r>
              <a:rPr lang="de-DE" sz="2000" b="1" dirty="0">
                <a:latin typeface="Calibri"/>
                <a:cs typeface="+mn-cs"/>
              </a:rPr>
              <a:t>Wirtschaftliche Angelegenheiten</a:t>
            </a:r>
            <a:endParaRPr lang="de-DE" sz="2000" b="1" dirty="0">
              <a:solidFill>
                <a:srgbClr val="FF0000"/>
              </a:solidFill>
              <a:latin typeface="Calibri"/>
              <a:cs typeface="+mn-cs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293FEE6-E686-1841-B330-55C836AC75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9338" y="3600760"/>
            <a:ext cx="1094930" cy="111619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7948F7C3-B29A-0D48-B98A-F2D275B84E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8245" y="3901796"/>
            <a:ext cx="1383465" cy="81515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3A1EAFCD-D1C5-2649-9436-B37B8BDB4D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9338" y="2174029"/>
            <a:ext cx="1152842" cy="8994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09BB20-DC8C-D24F-AA04-B5A4FACEC847}" type="slidenum">
              <a:rPr lang="de-DE" sz="1000">
                <a:latin typeface="Calibri" charset="0"/>
              </a:rPr>
              <a:pPr/>
              <a:t>7</a:t>
            </a:fld>
            <a:endParaRPr lang="de-DE" sz="1000">
              <a:latin typeface="Calibri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03300" y="1519634"/>
            <a:ext cx="7248525" cy="69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/>
                <a:ea typeface="+mj-ea"/>
                <a:cs typeface="ＭＳ Ｐゴシック" charset="0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700"/>
              </a:lnSpc>
              <a:defRPr/>
            </a:pPr>
            <a:r>
              <a:rPr lang="de-DE" dirty="0"/>
              <a:t>Soziale Angelegenheiten</a:t>
            </a:r>
            <a:br>
              <a:rPr lang="de-DE" dirty="0"/>
            </a:br>
            <a:r>
              <a:rPr lang="de-DE" dirty="0"/>
              <a:t>Arbeitszeit und Entlohnung</a:t>
            </a:r>
            <a:endParaRPr lang="de-DE" dirty="0">
              <a:cs typeface="+mj-cs"/>
            </a:endParaRP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1003300" y="2237581"/>
            <a:ext cx="7493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de-DE" sz="1500" dirty="0">
                <a:latin typeface="Calibri"/>
                <a:cs typeface="+mn-cs"/>
              </a:rPr>
              <a:t>Der Betriebsrat hat ein Recht auf Mitbestimmung bei allen Fragen der Arbeitszeitgestaltung und der Entlohnungsgrundsätze – soweit eine gesetzliche oder tarifliche Regelung nicht besteht.</a:t>
            </a:r>
            <a:endParaRPr lang="de-DE" dirty="0">
              <a:latin typeface="Times" charset="0"/>
              <a:cs typeface="+mn-cs"/>
            </a:endParaRPr>
          </a:p>
        </p:txBody>
      </p:sp>
      <p:sp>
        <p:nvSpPr>
          <p:cNvPr id="46104" name="AutoShape 24"/>
          <p:cNvSpPr>
            <a:spLocks noChangeArrowheads="1"/>
          </p:cNvSpPr>
          <p:nvPr/>
        </p:nvSpPr>
        <p:spPr bwMode="auto">
          <a:xfrm>
            <a:off x="1003300" y="2914650"/>
            <a:ext cx="7493000" cy="2573338"/>
          </a:xfrm>
          <a:prstGeom prst="foldedCorner">
            <a:avLst>
              <a:gd name="adj" fmla="val 0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endParaRPr lang="de-DE" dirty="0">
              <a:latin typeface="Calibri"/>
              <a:cs typeface="+mn-cs"/>
            </a:endParaRP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1155700" y="3133725"/>
            <a:ext cx="7159625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192088" indent="-192088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620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952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400"/>
              </a:lnSpc>
              <a:spcAft>
                <a:spcPts val="600"/>
              </a:spcAft>
              <a:buFont typeface="Times" charset="0"/>
              <a:buNone/>
              <a:defRPr/>
            </a:pPr>
            <a:r>
              <a:rPr lang="de-DE" sz="2000" b="1" dirty="0">
                <a:solidFill>
                  <a:srgbClr val="FF0000"/>
                </a:solidFill>
                <a:latin typeface="Calibri"/>
                <a:cs typeface="+mn-cs"/>
              </a:rPr>
              <a:t>Dazu gehören unter anderem:</a:t>
            </a:r>
            <a:endParaRPr lang="de-DE" sz="2000" b="1" dirty="0">
              <a:solidFill>
                <a:srgbClr val="000080"/>
              </a:solidFill>
              <a:latin typeface="Calibri"/>
              <a:cs typeface="+mn-cs"/>
            </a:endParaRPr>
          </a:p>
          <a:p>
            <a:pPr>
              <a:lnSpc>
                <a:spcPts val="1900"/>
              </a:lnSpc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500" b="1" dirty="0">
                <a:latin typeface="Calibri"/>
                <a:cs typeface="+mn-cs"/>
              </a:rPr>
              <a:t>Lage und Verteilung der Arbeitszeit</a:t>
            </a:r>
          </a:p>
          <a:p>
            <a:pPr>
              <a:lnSpc>
                <a:spcPts val="1900"/>
              </a:lnSpc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500" b="1" dirty="0">
                <a:latin typeface="Calibri"/>
                <a:cs typeface="+mn-cs"/>
              </a:rPr>
              <a:t>Gleitzeit, Arbeitszeitkonten, Schichtarbeit</a:t>
            </a:r>
          </a:p>
          <a:p>
            <a:pPr>
              <a:lnSpc>
                <a:spcPts val="1900"/>
              </a:lnSpc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500" b="1" dirty="0">
                <a:latin typeface="Calibri"/>
                <a:cs typeface="+mn-cs"/>
              </a:rPr>
              <a:t>Urlaub </a:t>
            </a:r>
          </a:p>
          <a:p>
            <a:pPr>
              <a:lnSpc>
                <a:spcPts val="1900"/>
              </a:lnSpc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500" b="1" dirty="0">
                <a:latin typeface="Calibri"/>
                <a:cs typeface="+mn-cs"/>
              </a:rPr>
              <a:t>Auszahlung der Entgelte</a:t>
            </a:r>
          </a:p>
          <a:p>
            <a:pPr>
              <a:lnSpc>
                <a:spcPts val="1900"/>
              </a:lnSpc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500" b="1" dirty="0">
                <a:latin typeface="Calibri"/>
                <a:cs typeface="+mn-cs"/>
              </a:rPr>
              <a:t>Betriebliche Lohngestaltung</a:t>
            </a:r>
          </a:p>
          <a:p>
            <a:pPr>
              <a:lnSpc>
                <a:spcPts val="1900"/>
              </a:lnSpc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500" b="1" dirty="0">
                <a:latin typeface="Calibri"/>
                <a:cs typeface="+mn-cs"/>
              </a:rPr>
              <a:t>Festsetzung von Akkord, Prämien und leistungsbezogenen Entgelten</a:t>
            </a:r>
          </a:p>
          <a:p>
            <a:pPr>
              <a:lnSpc>
                <a:spcPts val="2200"/>
              </a:lnSpc>
              <a:buFontTx/>
              <a:buNone/>
              <a:defRPr/>
            </a:pPr>
            <a:r>
              <a:rPr lang="de-DE" sz="1400" i="1" dirty="0">
                <a:latin typeface="Calibri"/>
                <a:cs typeface="+mn-cs"/>
              </a:rPr>
              <a:t>§ 87 Betriebsverfassungsgesetz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Times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D62F15-E0F4-5F46-B6A7-934E8C20C67F}" type="slidenum">
              <a:rPr lang="de-DE" sz="1000">
                <a:latin typeface="Calibri" charset="0"/>
              </a:rPr>
              <a:pPr/>
              <a:t>8</a:t>
            </a:fld>
            <a:endParaRPr lang="de-DE" sz="1000">
              <a:latin typeface="Calibri" charset="0"/>
            </a:endParaRPr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1003300" y="2362200"/>
            <a:ext cx="7493000" cy="3125788"/>
          </a:xfrm>
          <a:prstGeom prst="foldedCorner">
            <a:avLst>
              <a:gd name="adj" fmla="val 0"/>
            </a:avLst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endParaRPr lang="de-DE" dirty="0">
              <a:latin typeface="Calibri"/>
              <a:cs typeface="+mn-cs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03300" y="1455142"/>
            <a:ext cx="7248525" cy="71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/>
                <a:ea typeface="+mj-ea"/>
                <a:cs typeface="ＭＳ Ｐゴシック" charset="0"/>
              </a:defRPr>
            </a:lvl1pPr>
            <a:lvl2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FF0000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800"/>
              </a:lnSpc>
              <a:defRPr/>
            </a:pPr>
            <a:r>
              <a:rPr lang="de-DE" dirty="0"/>
              <a:t>Ordnung des Betriebs und </a:t>
            </a:r>
            <a:br>
              <a:rPr lang="de-DE" dirty="0"/>
            </a:br>
            <a:r>
              <a:rPr lang="de-DE" dirty="0"/>
              <a:t>Verhalten der Arbeitnehmer*innen</a:t>
            </a:r>
            <a:endParaRPr lang="de-DE" dirty="0">
              <a:cs typeface="+mj-cs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104900" y="3378200"/>
            <a:ext cx="513873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93675" indent="-193675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71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Aft>
                <a:spcPts val="1200"/>
              </a:spcAft>
              <a:buFontTx/>
              <a:buNone/>
              <a:defRPr/>
            </a:pPr>
            <a:r>
              <a:rPr lang="de-DE" sz="1600" b="1" dirty="0">
                <a:solidFill>
                  <a:srgbClr val="FF0000"/>
                </a:solidFill>
                <a:latin typeface="Calibri"/>
                <a:cs typeface="+mn-cs"/>
              </a:rPr>
              <a:t>Dazu gehören zum Beispiel:</a:t>
            </a:r>
            <a:endParaRPr lang="de-DE" sz="1600" b="1" dirty="0">
              <a:latin typeface="Calibri"/>
              <a:cs typeface="+mn-cs"/>
            </a:endParaRP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Alkoholtest	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Rauchverbot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Taschenkontrollen</a:t>
            </a:r>
          </a:p>
          <a:p>
            <a:pPr>
              <a:spcAft>
                <a:spcPts val="600"/>
              </a:spcAft>
              <a:buFontTx/>
              <a:buNone/>
              <a:defRPr/>
            </a:pPr>
            <a:endParaRPr lang="de-DE" sz="1600" dirty="0">
              <a:latin typeface="Calibri"/>
              <a:cs typeface="+mn-cs"/>
            </a:endParaRPr>
          </a:p>
          <a:p>
            <a:pPr>
              <a:spcAft>
                <a:spcPts val="600"/>
              </a:spcAft>
              <a:buFontTx/>
              <a:buNone/>
              <a:defRPr/>
            </a:pPr>
            <a:r>
              <a:rPr lang="de-DE" sz="1400" i="1" dirty="0">
                <a:latin typeface="Calibri"/>
                <a:cs typeface="+mn-cs"/>
              </a:rPr>
              <a:t>§ 87 Betriebsverfassungsgesetz Absatz 1 Ziffer 1</a:t>
            </a:r>
            <a:endParaRPr lang="de-DE" sz="1200" i="1" dirty="0">
              <a:latin typeface="Calibri"/>
              <a:cs typeface="+mn-cs"/>
            </a:endParaRP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3937000" y="3771900"/>
            <a:ext cx="28575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93675" indent="-193675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71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Krankengespräche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Ethikgrundsätze</a:t>
            </a:r>
          </a:p>
          <a:p>
            <a:pPr>
              <a:lnSpc>
                <a:spcPts val="1800"/>
              </a:lnSpc>
              <a:spcAft>
                <a:spcPts val="600"/>
              </a:spcAft>
              <a:buClr>
                <a:srgbClr val="FF0000"/>
              </a:buClr>
              <a:buFont typeface="Wingdings" charset="0"/>
              <a:buChar char="§"/>
              <a:defRPr/>
            </a:pPr>
            <a:r>
              <a:rPr lang="de-DE" sz="1600" b="1" dirty="0">
                <a:latin typeface="Calibri"/>
                <a:cs typeface="+mn-cs"/>
              </a:rPr>
              <a:t>Parkplatzordnung</a:t>
            </a:r>
          </a:p>
          <a:p>
            <a:pPr>
              <a:spcAft>
                <a:spcPts val="600"/>
              </a:spcAft>
              <a:buFontTx/>
              <a:buNone/>
              <a:defRPr/>
            </a:pPr>
            <a:endParaRPr lang="de-DE" sz="1200" i="1" dirty="0">
              <a:latin typeface="Calibri"/>
              <a:cs typeface="+mn-cs"/>
            </a:endParaRP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1092200" y="2444750"/>
            <a:ext cx="6616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5715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buFontTx/>
              <a:buNone/>
              <a:defRPr/>
            </a:pPr>
            <a:r>
              <a:rPr lang="de-DE" sz="1500" dirty="0">
                <a:latin typeface="Calibri"/>
                <a:cs typeface="+mn-cs"/>
              </a:rPr>
              <a:t>Alle Anweisungen des Arbeitgebers, die die Ordnung des Betriebs und das Verhalten der Beschäftigten regeln sollen, sind nur dann wirksam, wenn sie schriftlich mit dem Betriebsrat vereinbart werden. </a:t>
            </a:r>
            <a:endParaRPr lang="de-DE" sz="1500" i="1" dirty="0">
              <a:latin typeface="Calibri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Benutzerdefiniert 3">
      <a:dk1>
        <a:srgbClr val="FFFFFE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811</Words>
  <Application>Microsoft Office PowerPoint</Application>
  <PresentationFormat>Bildschirmpräsentation (4:3)</PresentationFormat>
  <Paragraphs>146</Paragraphs>
  <Slides>14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Myriad Pro</vt:lpstr>
      <vt:lpstr>Times</vt:lpstr>
      <vt:lpstr>Wingdings</vt:lpstr>
      <vt:lpstr>Office-Design</vt:lpstr>
      <vt:lpstr>Benutzerdefiniertes Design</vt:lpstr>
      <vt:lpstr>PowerPoint-Präsentation</vt:lpstr>
      <vt:lpstr>Betriebsrat – mehr Rechte für alle Beschäftigten</vt:lpstr>
      <vt:lpstr>Betriebsrat – Beschäftigte – ver.di </vt:lpstr>
      <vt:lpstr>Rechtsgrundlage: Betriebsverfassungsgesetz</vt:lpstr>
      <vt:lpstr>Stufenaufbau des Arbeitsrechts</vt:lpstr>
      <vt:lpstr>Zusammenarbeit mit dem Betriebsrat</vt:lpstr>
      <vt:lpstr>Arbeitsfelder des Betriebsrats</vt:lpstr>
      <vt:lpstr>Soziale Angelegenheiten Arbeitszeit und Entlohnung</vt:lpstr>
      <vt:lpstr>Ordnung des Betriebs und  Verhalten der Arbeitnehmer*innen</vt:lpstr>
      <vt:lpstr>Arbeits-, Umwelt-  und Gesundheitsschutz, Arbeitsplatzgestaltung</vt:lpstr>
      <vt:lpstr>Personelle Angelegenheiten und Berufsbildung</vt:lpstr>
      <vt:lpstr>Wirtschaftliche Angelegenheiten</vt:lpstr>
      <vt:lpstr>ver.di unterstützt den Betriebsrat</vt:lpstr>
      <vt:lpstr>Wahlkampf heißt Mitglieder werben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Robert Filgner</dc:creator>
  <cp:lastModifiedBy>Braun, Karsten</cp:lastModifiedBy>
  <cp:revision>35</cp:revision>
  <dcterms:created xsi:type="dcterms:W3CDTF">2012-10-04T09:06:31Z</dcterms:created>
  <dcterms:modified xsi:type="dcterms:W3CDTF">2021-11-19T09:51:02Z</dcterms:modified>
</cp:coreProperties>
</file>